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29" r:id="rId5"/>
    <p:sldId id="368" r:id="rId6"/>
    <p:sldId id="354" r:id="rId7"/>
    <p:sldId id="420" r:id="rId8"/>
    <p:sldId id="419" r:id="rId9"/>
    <p:sldId id="425" r:id="rId10"/>
    <p:sldId id="421" r:id="rId11"/>
    <p:sldId id="296" r:id="rId12"/>
    <p:sldId id="298" r:id="rId13"/>
    <p:sldId id="299" r:id="rId14"/>
    <p:sldId id="422" r:id="rId15"/>
    <p:sldId id="302" r:id="rId16"/>
    <p:sldId id="423" r:id="rId17"/>
    <p:sldId id="280" r:id="rId18"/>
    <p:sldId id="424" r:id="rId19"/>
    <p:sldId id="257" r:id="rId20"/>
    <p:sldId id="408" r:id="rId21"/>
    <p:sldId id="426" r:id="rId22"/>
    <p:sldId id="427" r:id="rId23"/>
    <p:sldId id="428" r:id="rId24"/>
    <p:sldId id="429" r:id="rId25"/>
    <p:sldId id="431" r:id="rId26"/>
    <p:sldId id="432" r:id="rId27"/>
    <p:sldId id="433" r:id="rId28"/>
    <p:sldId id="434" r:id="rId29"/>
    <p:sldId id="435" r:id="rId30"/>
    <p:sldId id="363" r:id="rId31"/>
    <p:sldId id="331" r:id="rId32"/>
  </p:sldIdLst>
  <p:sldSz cx="9144000" cy="5143500" type="screen16x9"/>
  <p:notesSz cx="6797675" cy="9926638"/>
  <p:custDataLst>
    <p:tags r:id="rId3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9">
          <p15:clr>
            <a:srgbClr val="A4A3A4"/>
          </p15:clr>
        </p15:guide>
        <p15:guide id="2" orient="horz" pos="2618">
          <p15:clr>
            <a:srgbClr val="A4A3A4"/>
          </p15:clr>
        </p15:guide>
        <p15:guide id="3" orient="horz" pos="1756">
          <p15:clr>
            <a:srgbClr val="A4A3A4"/>
          </p15:clr>
        </p15:guide>
        <p15:guide id="4" orient="horz" pos="1711">
          <p15:clr>
            <a:srgbClr val="A4A3A4"/>
          </p15:clr>
        </p15:guide>
        <p15:guide id="5" orient="horz" pos="123">
          <p15:clr>
            <a:srgbClr val="A4A3A4"/>
          </p15:clr>
        </p15:guide>
        <p15:guide id="6" orient="horz" pos="3117">
          <p15:clr>
            <a:srgbClr val="A4A3A4"/>
          </p15:clr>
        </p15:guide>
        <p15:guide id="7" orient="horz" pos="3026">
          <p15:clr>
            <a:srgbClr val="A4A3A4"/>
          </p15:clr>
        </p15:guide>
        <p15:guide id="8" orient="horz" pos="2845">
          <p15:clr>
            <a:srgbClr val="A4A3A4"/>
          </p15:clr>
        </p15:guide>
        <p15:guide id="9" pos="249">
          <p15:clr>
            <a:srgbClr val="A4A3A4"/>
          </p15:clr>
        </p15:guide>
        <p15:guide id="10" pos="2857">
          <p15:clr>
            <a:srgbClr val="A4A3A4"/>
          </p15:clr>
        </p15:guide>
        <p15:guide id="11" pos="2903">
          <p15:clr>
            <a:srgbClr val="A4A3A4"/>
          </p15:clr>
        </p15:guide>
        <p15:guide id="12" pos="3787">
          <p15:clr>
            <a:srgbClr val="A4A3A4"/>
          </p15:clr>
        </p15:guide>
        <p15:guide id="13" pos="3742">
          <p15:clr>
            <a:srgbClr val="A4A3A4"/>
          </p15:clr>
        </p15:guide>
        <p15:guide id="14" pos="2018">
          <p15:clr>
            <a:srgbClr val="A4A3A4"/>
          </p15:clr>
        </p15:guide>
        <p15:guide id="15" pos="1973">
          <p15:clr>
            <a:srgbClr val="A4A3A4"/>
          </p15:clr>
        </p15:guide>
        <p15:guide id="16" pos="5511">
          <p15:clr>
            <a:srgbClr val="A4A3A4"/>
          </p15:clr>
        </p15:guide>
        <p15:guide id="17" pos="113">
          <p15:clr>
            <a:srgbClr val="A4A3A4"/>
          </p15:clr>
        </p15:guide>
        <p15:guide id="18" pos="5647">
          <p15:clr>
            <a:srgbClr val="A4A3A4"/>
          </p15:clr>
        </p15:guide>
        <p15:guide id="19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7474"/>
    <a:srgbClr val="A6A6A6"/>
    <a:srgbClr val="5F5F5F"/>
    <a:srgbClr val="B2B2B2"/>
    <a:srgbClr val="EAEAEA"/>
    <a:srgbClr val="FFFDFD"/>
    <a:srgbClr val="FFFDFE"/>
    <a:srgbClr val="FFFEFE"/>
    <a:srgbClr val="FFF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700" autoAdjust="0"/>
  </p:normalViewPr>
  <p:slideViewPr>
    <p:cSldViewPr snapToObjects="1" showGuides="1">
      <p:cViewPr varScale="1">
        <p:scale>
          <a:sx n="142" d="100"/>
          <a:sy n="142" d="100"/>
        </p:scale>
        <p:origin x="114" y="258"/>
      </p:cViewPr>
      <p:guideLst>
        <p:guide orient="horz" pos="849"/>
        <p:guide orient="horz" pos="2618"/>
        <p:guide orient="horz" pos="1756"/>
        <p:guide orient="horz" pos="1711"/>
        <p:guide orient="horz" pos="123"/>
        <p:guide orient="horz" pos="3117"/>
        <p:guide orient="horz" pos="3026"/>
        <p:guide orient="horz" pos="2845"/>
        <p:guide pos="249"/>
        <p:guide pos="2857"/>
        <p:guide pos="2903"/>
        <p:guide pos="3787"/>
        <p:guide pos="3742"/>
        <p:guide pos="2018"/>
        <p:guide pos="1973"/>
        <p:guide pos="5511"/>
        <p:guide pos="113"/>
        <p:guide pos="5647"/>
        <p:guide pos="5465"/>
      </p:guideLst>
    </p:cSldViewPr>
  </p:slideViewPr>
  <p:outlineViewPr>
    <p:cViewPr>
      <p:scale>
        <a:sx n="33" d="100"/>
        <a:sy n="33" d="100"/>
      </p:scale>
      <p:origin x="0" y="34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1" d="100"/>
          <a:sy n="91" d="100"/>
        </p:scale>
        <p:origin x="-3738" y="-114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0BAD0-1087-43A9-B1A9-7A9D8A84A638}" type="datetimeFigureOut">
              <a:rPr lang="de-DE" smtClean="0"/>
              <a:pPr/>
              <a:t>15.03.2021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F6FF2-31AE-4F51-8EE2-6B6790F3B26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766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568D1-65C2-4CDE-9B8E-4F04E333B056}" type="datetimeFigureOut">
              <a:rPr lang="en-US" smtClean="0"/>
              <a:pPr/>
              <a:t>3/15/2021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7575" y="4714875"/>
            <a:ext cx="4962525" cy="4467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D5AE8-B077-49EA-8F01-5B4042BFAB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95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4988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896938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249363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622425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40864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3B16D-9C7D-40C5-BEB7-2B7812FA06E1}" type="slidenum">
              <a:rPr kumimoji="1" lang="en-US" smtClean="0"/>
              <a:pPr/>
              <a:t>14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683686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853124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941549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0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2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570913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13411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3B16D-9C7D-40C5-BEB7-2B7812FA06E1}" type="slidenum">
              <a:rPr kumimoji="1" lang="en-US" smtClean="0"/>
              <a:pPr/>
              <a:t>8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1718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3B16D-9C7D-40C5-BEB7-2B7812FA06E1}" type="slidenum">
              <a:rPr kumimoji="1" lang="en-US" smtClean="0"/>
              <a:pPr/>
              <a:t>9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030667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3B16D-9C7D-40C5-BEB7-2B7812FA06E1}" type="slidenum">
              <a:rPr kumimoji="1" lang="en-US" smtClean="0"/>
              <a:pPr/>
              <a:t>10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21878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36473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3B16D-9C7D-40C5-BEB7-2B7812FA06E1}" type="slidenum">
              <a:rPr kumimoji="1" lang="en-US" smtClean="0"/>
              <a:pPr/>
              <a:t>12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701818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>
            <a:normAutofit/>
          </a:bodyPr>
          <a:lstStyle/>
          <a:p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16414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 keep Watch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 userDrawn="1"/>
        </p:nvSpPr>
        <p:spPr>
          <a:xfrm>
            <a:off x="179389" y="195262"/>
            <a:ext cx="8785225" cy="2736851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accent6"/>
            </a:bgClr>
          </a:patt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360000" rtlCol="0" anchor="b" anchorCtr="0"/>
          <a:lstStyle/>
          <a:p>
            <a:pPr algn="ctr"/>
            <a:r>
              <a:rPr lang="en-US" sz="1600" noProof="0" dirty="0" err="1">
                <a:solidFill>
                  <a:schemeClr val="bg1"/>
                </a:solidFill>
              </a:rPr>
              <a:t>Bitte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decken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Sie</a:t>
            </a:r>
            <a:r>
              <a:rPr lang="en-US" sz="1600" baseline="0" noProof="0" dirty="0">
                <a:solidFill>
                  <a:schemeClr val="bg1"/>
                </a:solidFill>
              </a:rPr>
              <a:t> die </a:t>
            </a:r>
            <a:r>
              <a:rPr lang="en-US" sz="1600" baseline="0" noProof="0" dirty="0" err="1">
                <a:solidFill>
                  <a:schemeClr val="bg1"/>
                </a:solidFill>
              </a:rPr>
              <a:t>schraffierte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Fläche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mit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einem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Bild</a:t>
            </a:r>
            <a:r>
              <a:rPr lang="en-US" sz="1600" baseline="0" noProof="0" dirty="0">
                <a:solidFill>
                  <a:schemeClr val="bg1"/>
                </a:solidFill>
              </a:rPr>
              <a:t> ab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Please cover</a:t>
            </a:r>
            <a:r>
              <a:rPr lang="en-US" sz="1600" baseline="0" noProof="0" dirty="0">
                <a:solidFill>
                  <a:schemeClr val="bg1"/>
                </a:solidFill>
              </a:rPr>
              <a:t> the shaded area with a picture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(24,4 x 7,6 cm)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388" y="195264"/>
            <a:ext cx="8785223" cy="2736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03548" y="3111810"/>
            <a:ext cx="8172141" cy="417600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We Keep Watching, Even if You Look Away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03548" y="3457410"/>
            <a:ext cx="8172140" cy="842532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Advanced Driver Assistance Systems</a:t>
            </a:r>
          </a:p>
        </p:txBody>
      </p:sp>
      <p:grpSp>
        <p:nvGrpSpPr>
          <p:cNvPr id="4" name="Gruppieren 15"/>
          <p:cNvGrpSpPr/>
          <p:nvPr userDrawn="1"/>
        </p:nvGrpSpPr>
        <p:grpSpPr>
          <a:xfrm>
            <a:off x="0" y="0"/>
            <a:ext cx="9144000" cy="5143501"/>
            <a:chOff x="0" y="0"/>
            <a:chExt cx="9144000" cy="6858001"/>
          </a:xfrm>
        </p:grpSpPr>
        <p:sp>
          <p:nvSpPr>
            <p:cNvPr id="16" name="Rechteck 15"/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0" name="Textplatzhalter 29"/>
          <p:cNvSpPr>
            <a:spLocks noGrp="1"/>
          </p:cNvSpPr>
          <p:nvPr>
            <p:ph type="body" sz="quarter" idx="12" hasCustomPrompt="1"/>
          </p:nvPr>
        </p:nvSpPr>
        <p:spPr>
          <a:xfrm>
            <a:off x="503239" y="0"/>
            <a:ext cx="2556593" cy="1310400"/>
          </a:xfrm>
          <a:blipFill>
            <a:blip r:embed="rId3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/>
              <a:t>Das Quality Seal hat im Vordergrund zu stehen.</a:t>
            </a:r>
            <a:br>
              <a:rPr lang="en-US" noProof="0"/>
            </a:br>
            <a:r>
              <a:rPr lang="en-US" noProof="0"/>
              <a:t>Bitte ändern Sie nicht die Größe oder Position.</a:t>
            </a:r>
            <a:br>
              <a:rPr lang="en-US" noProof="0"/>
            </a:br>
            <a:r>
              <a:rPr lang="en-US" noProof="0"/>
              <a:t>The Quality Seal has to stay on top. </a:t>
            </a:r>
            <a:br>
              <a:rPr lang="en-US" noProof="0"/>
            </a:br>
            <a:r>
              <a:rPr lang="en-US" noProof="0"/>
              <a:t>Please do not change size or position.</a:t>
            </a:r>
          </a:p>
          <a:p>
            <a:pPr lvl="0"/>
            <a:endParaRPr lang="en-US" noProof="0"/>
          </a:p>
        </p:txBody>
      </p:sp>
      <p:sp>
        <p:nvSpPr>
          <p:cNvPr id="31" name="Rechteck 30"/>
          <p:cNvSpPr/>
          <p:nvPr userDrawn="1"/>
        </p:nvSpPr>
        <p:spPr>
          <a:xfrm>
            <a:off x="503548" y="-425554"/>
            <a:ext cx="8640452" cy="3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 rtlCol="0" anchor="t" anchorCtr="0"/>
          <a:lstStyle/>
          <a:p>
            <a:r>
              <a:rPr lang="en-US" sz="900" noProof="0" dirty="0" err="1">
                <a:solidFill>
                  <a:schemeClr val="tx1"/>
                </a:solidFill>
              </a:rPr>
              <a:t>Wenn</a:t>
            </a:r>
            <a:r>
              <a:rPr lang="en-US" sz="900" noProof="0" dirty="0">
                <a:solidFill>
                  <a:schemeClr val="tx1"/>
                </a:solidFill>
              </a:rPr>
              <a:t> </a:t>
            </a:r>
            <a:r>
              <a:rPr lang="en-US" sz="900" noProof="0" dirty="0" err="1">
                <a:solidFill>
                  <a:schemeClr val="tx1"/>
                </a:solidFill>
              </a:rPr>
              <a:t>Sie</a:t>
            </a:r>
            <a:r>
              <a:rPr lang="en-US" sz="900" noProof="0" dirty="0">
                <a:solidFill>
                  <a:schemeClr val="tx1"/>
                </a:solidFill>
              </a:rPr>
              <a:t> </a:t>
            </a:r>
            <a:r>
              <a:rPr lang="en-US" sz="900" noProof="0" dirty="0" err="1">
                <a:solidFill>
                  <a:schemeClr val="tx1"/>
                </a:solidFill>
              </a:rPr>
              <a:t>ein</a:t>
            </a:r>
            <a:r>
              <a:rPr lang="en-US" sz="900" noProof="0" dirty="0">
                <a:solidFill>
                  <a:schemeClr val="tx1"/>
                </a:solidFill>
              </a:rPr>
              <a:t> </a:t>
            </a:r>
            <a:r>
              <a:rPr lang="en-US" sz="900" noProof="0" dirty="0" err="1">
                <a:solidFill>
                  <a:schemeClr val="tx1"/>
                </a:solidFill>
              </a:rPr>
              <a:t>neues</a:t>
            </a:r>
            <a:r>
              <a:rPr lang="en-US" sz="900" noProof="0" dirty="0">
                <a:solidFill>
                  <a:schemeClr val="tx1"/>
                </a:solidFill>
              </a:rPr>
              <a:t> </a:t>
            </a:r>
            <a:r>
              <a:rPr lang="en-US" sz="900" noProof="0" dirty="0" err="1">
                <a:solidFill>
                  <a:schemeClr val="tx1"/>
                </a:solidFill>
              </a:rPr>
              <a:t>Bild</a:t>
            </a:r>
            <a:r>
              <a:rPr lang="en-US" sz="900" noProof="0" dirty="0">
                <a:solidFill>
                  <a:schemeClr val="tx1"/>
                </a:solidFill>
              </a:rPr>
              <a:t> </a:t>
            </a:r>
            <a:r>
              <a:rPr lang="en-US" sz="900" noProof="0" dirty="0" err="1">
                <a:solidFill>
                  <a:schemeClr val="tx1"/>
                </a:solidFill>
              </a:rPr>
              <a:t>einfügen</a:t>
            </a:r>
            <a:r>
              <a:rPr lang="en-US" sz="900" noProof="0" dirty="0">
                <a:solidFill>
                  <a:schemeClr val="tx1"/>
                </a:solidFill>
              </a:rPr>
              <a:t>: </a:t>
            </a:r>
            <a:r>
              <a:rPr lang="en-US" sz="900" noProof="0" dirty="0" err="1">
                <a:solidFill>
                  <a:schemeClr val="tx1"/>
                </a:solidFill>
              </a:rPr>
              <a:t>Klicken</a:t>
            </a:r>
            <a:r>
              <a:rPr lang="en-US" sz="900" noProof="0" dirty="0">
                <a:solidFill>
                  <a:schemeClr val="tx1"/>
                </a:solidFill>
              </a:rPr>
              <a:t> </a:t>
            </a:r>
            <a:r>
              <a:rPr lang="en-US" sz="900" noProof="0" dirty="0" err="1">
                <a:solidFill>
                  <a:schemeClr val="tx1"/>
                </a:solidFill>
              </a:rPr>
              <a:t>Sie</a:t>
            </a:r>
            <a:r>
              <a:rPr lang="en-US" sz="900" noProof="0" dirty="0">
                <a:solidFill>
                  <a:schemeClr val="tx1"/>
                </a:solidFill>
              </a:rPr>
              <a:t> </a:t>
            </a:r>
            <a:r>
              <a:rPr lang="en-US" sz="900" noProof="0" dirty="0" err="1">
                <a:solidFill>
                  <a:schemeClr val="tx1"/>
                </a:solidFill>
              </a:rPr>
              <a:t>mit</a:t>
            </a:r>
            <a:r>
              <a:rPr lang="en-US" sz="900" noProof="0" dirty="0">
                <a:solidFill>
                  <a:schemeClr val="tx1"/>
                </a:solidFill>
              </a:rPr>
              <a:t> </a:t>
            </a:r>
            <a:r>
              <a:rPr lang="en-US" sz="900" noProof="0" dirty="0" err="1">
                <a:solidFill>
                  <a:schemeClr val="tx1"/>
                </a:solidFill>
              </a:rPr>
              <a:t>der</a:t>
            </a:r>
            <a:r>
              <a:rPr lang="en-US" sz="900" noProof="0" dirty="0">
                <a:solidFill>
                  <a:schemeClr val="tx1"/>
                </a:solidFill>
              </a:rPr>
              <a:t> </a:t>
            </a:r>
            <a:r>
              <a:rPr lang="en-US" sz="900" noProof="0" dirty="0" err="1">
                <a:solidFill>
                  <a:schemeClr val="tx1"/>
                </a:solidFill>
              </a:rPr>
              <a:t>rechten</a:t>
            </a:r>
            <a:r>
              <a:rPr lang="en-US" sz="900" noProof="0" dirty="0">
                <a:solidFill>
                  <a:schemeClr val="tx1"/>
                </a:solidFill>
              </a:rPr>
              <a:t> </a:t>
            </a:r>
            <a:r>
              <a:rPr lang="en-US" sz="900" noProof="0" dirty="0" err="1">
                <a:solidFill>
                  <a:schemeClr val="tx1"/>
                </a:solidFill>
              </a:rPr>
              <a:t>Maustaste</a:t>
            </a:r>
            <a:r>
              <a:rPr lang="en-US" sz="900" noProof="0" dirty="0">
                <a:solidFill>
                  <a:schemeClr val="tx1"/>
                </a:solidFill>
              </a:rPr>
              <a:t> auf das </a:t>
            </a:r>
            <a:r>
              <a:rPr lang="en-US" sz="900" noProof="0" dirty="0" err="1">
                <a:solidFill>
                  <a:schemeClr val="tx1"/>
                </a:solidFill>
              </a:rPr>
              <a:t>Bild</a:t>
            </a:r>
            <a:r>
              <a:rPr lang="en-US" sz="900" noProof="0" dirty="0">
                <a:solidFill>
                  <a:schemeClr val="tx1"/>
                </a:solidFill>
              </a:rPr>
              <a:t> und </a:t>
            </a:r>
            <a:r>
              <a:rPr lang="en-US" sz="900" noProof="0" dirty="0" err="1">
                <a:solidFill>
                  <a:schemeClr val="tx1"/>
                </a:solidFill>
              </a:rPr>
              <a:t>wählen</a:t>
            </a:r>
            <a:r>
              <a:rPr lang="en-US" sz="900" noProof="0" dirty="0">
                <a:solidFill>
                  <a:schemeClr val="tx1"/>
                </a:solidFill>
              </a:rPr>
              <a:t> „In den </a:t>
            </a:r>
            <a:r>
              <a:rPr lang="en-US" sz="900" noProof="0" dirty="0" err="1">
                <a:solidFill>
                  <a:schemeClr val="tx1"/>
                </a:solidFill>
              </a:rPr>
              <a:t>Hintergrund</a:t>
            </a:r>
            <a:r>
              <a:rPr lang="en-US" sz="900" noProof="0" dirty="0">
                <a:solidFill>
                  <a:schemeClr val="tx1"/>
                </a:solidFill>
              </a:rPr>
              <a:t>“, um das </a:t>
            </a:r>
            <a:r>
              <a:rPr lang="en-US" sz="900" noProof="0" dirty="0" err="1">
                <a:solidFill>
                  <a:schemeClr val="tx1"/>
                </a:solidFill>
              </a:rPr>
              <a:t>Bild</a:t>
            </a:r>
            <a:r>
              <a:rPr lang="en-US" sz="900" noProof="0" dirty="0">
                <a:solidFill>
                  <a:schemeClr val="tx1"/>
                </a:solidFill>
              </a:rPr>
              <a:t> hinter das Quality Seal </a:t>
            </a:r>
            <a:r>
              <a:rPr lang="en-US" sz="900" noProof="0" dirty="0" err="1">
                <a:solidFill>
                  <a:schemeClr val="tx1"/>
                </a:solidFill>
              </a:rPr>
              <a:t>zu</a:t>
            </a:r>
            <a:r>
              <a:rPr lang="en-US" sz="900" noProof="0" dirty="0">
                <a:solidFill>
                  <a:schemeClr val="tx1"/>
                </a:solidFill>
              </a:rPr>
              <a:t> </a:t>
            </a:r>
            <a:r>
              <a:rPr lang="en-US" sz="900" noProof="0" dirty="0" err="1">
                <a:solidFill>
                  <a:schemeClr val="tx1"/>
                </a:solidFill>
              </a:rPr>
              <a:t>bringen</a:t>
            </a:r>
            <a:r>
              <a:rPr lang="en-US" sz="900" noProof="0" dirty="0">
                <a:solidFill>
                  <a:schemeClr val="tx1"/>
                </a:solidFill>
              </a:rPr>
              <a:t>.</a:t>
            </a:r>
          </a:p>
          <a:p>
            <a:r>
              <a:rPr lang="en-US" sz="900" noProof="0" dirty="0">
                <a:solidFill>
                  <a:schemeClr val="tx1"/>
                </a:solidFill>
              </a:rPr>
              <a:t>If you insert a new picture: Right click on the picture and select “Send to the back” to position it behind the Quality Seal.</a:t>
            </a:r>
          </a:p>
        </p:txBody>
      </p:sp>
      <p:cxnSp>
        <p:nvCxnSpPr>
          <p:cNvPr id="32" name="Gerade Verbindung 31"/>
          <p:cNvCxnSpPr/>
          <p:nvPr userDrawn="1"/>
        </p:nvCxnSpPr>
        <p:spPr>
          <a:xfrm>
            <a:off x="503548" y="-128550"/>
            <a:ext cx="0" cy="10038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 userDrawn="1"/>
        </p:nvCxnSpPr>
        <p:spPr>
          <a:xfrm>
            <a:off x="3059832" y="-128550"/>
            <a:ext cx="0" cy="10038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 userDrawn="1"/>
        </p:nvCxnSpPr>
        <p:spPr>
          <a:xfrm rot="5400000">
            <a:off x="-103432" y="1243480"/>
            <a:ext cx="0" cy="13384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 userDrawn="1"/>
        </p:nvCxnSpPr>
        <p:spPr>
          <a:xfrm rot="5400000">
            <a:off x="-113608" y="-66920"/>
            <a:ext cx="0" cy="13384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1" descr="SensePlanAc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185390" y="4595206"/>
            <a:ext cx="1189181" cy="280800"/>
          </a:xfrm>
          <a:prstGeom prst="rect">
            <a:avLst/>
          </a:prstGeom>
        </p:spPr>
      </p:pic>
      <p:pic>
        <p:nvPicPr>
          <p:cNvPr id="22" name="Grafik 21" descr="conti_senseplanact_Poster_xs_v25.png"/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704" y="4155926"/>
            <a:ext cx="8748000" cy="567370"/>
          </a:xfrm>
          <a:prstGeom prst="rect">
            <a:avLst/>
          </a:prstGeom>
        </p:spPr>
      </p:pic>
      <p:sp>
        <p:nvSpPr>
          <p:cNvPr id="23" name="Textplatzhalt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03239" y="4443958"/>
            <a:ext cx="5075797" cy="368813"/>
          </a:xfrm>
        </p:spPr>
        <p:txBody>
          <a:bodyPr anchor="b" anchorCtr="0">
            <a:normAutofit/>
          </a:bodyPr>
          <a:lstStyle>
            <a:lvl1pPr algn="l">
              <a:buFontTx/>
              <a:buNone/>
              <a:defRPr sz="800"/>
            </a:lvl1pPr>
          </a:lstStyle>
          <a:p>
            <a:pPr algn="l"/>
            <a:r>
              <a:rPr lang="en-US" sz="800" noProof="0" dirty="0"/>
              <a:t>Chassis &amp; Safety | Advanced Driver Assistance Systems</a:t>
            </a:r>
          </a:p>
        </p:txBody>
      </p:sp>
    </p:spTree>
    <p:extLst>
      <p:ext uri="{BB962C8B-B14F-4D97-AF65-F5344CB8AC3E}">
        <p14:creationId xmlns:p14="http://schemas.microsoft.com/office/powerpoint/2010/main" val="88906325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and End Page &quot;Safe and Dynamic Driving ...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05011"/>
            <a:ext cx="8783639" cy="4770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928069"/>
            <a:ext cx="2664296" cy="180245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1" y="735547"/>
            <a:ext cx="8496300" cy="3672147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3pPr>
            <a:lvl4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4pPr>
            <a:lvl5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7" name="Picture 2" descr="I:\ContiTech\Bildarchiv\CT_Logos_Claims_Fonts\0_CT_logo_vorlagen\01_logos_continental\continental_ppt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6631459" y="4651832"/>
            <a:ext cx="2196642" cy="2829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79796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E61E5-4FA4-4236-9CF3-AEF69C403A27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de-DE" dirty="0">
                <a:solidFill>
                  <a:srgbClr val="000000"/>
                </a:solidFill>
              </a:rPr>
              <a:t> / A. Kaps / 30.05.2012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1362873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8/7/2019</a:t>
            </a:r>
            <a:endParaRPr lang="en-US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0" name="Picture 2" descr="I:\ContiTech\Bildarchiv\CT_Logos_Claims_Fonts\0_CT_logo_vorlagen\01_logos_continental\continental_ppt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6631459" y="4651832"/>
            <a:ext cx="2196642" cy="2829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11568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iger Fa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DSUsers\uidw0282\50 Communication\40 Product &amp; Online\Luchs\ADAS_Luchsaugen_Abgesoftet_800px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3763" y="411686"/>
            <a:ext cx="3760237" cy="3168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548" y="3111810"/>
            <a:ext cx="8172141" cy="417600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548" y="3457410"/>
            <a:ext cx="8172140" cy="842532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548" y="4299942"/>
            <a:ext cx="2628590" cy="367200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 dirty="0"/>
              <a:t>URL</a:t>
            </a:r>
          </a:p>
          <a:p>
            <a:pPr lvl="0"/>
            <a:endParaRPr lang="en-US" noProof="0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892" y="4299942"/>
            <a:ext cx="5075797" cy="367200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Division Naming</a:t>
            </a:r>
          </a:p>
          <a:p>
            <a:pPr lvl="0"/>
            <a:endParaRPr lang="en-US" noProof="0"/>
          </a:p>
        </p:txBody>
      </p:sp>
      <p:grpSp>
        <p:nvGrpSpPr>
          <p:cNvPr id="4" name="Gruppieren 15"/>
          <p:cNvGrpSpPr/>
          <p:nvPr userDrawn="1"/>
        </p:nvGrpSpPr>
        <p:grpSpPr>
          <a:xfrm>
            <a:off x="0" y="0"/>
            <a:ext cx="9144000" cy="5143501"/>
            <a:chOff x="0" y="0"/>
            <a:chExt cx="9144000" cy="6858001"/>
          </a:xfrm>
        </p:grpSpPr>
        <p:sp>
          <p:nvSpPr>
            <p:cNvPr id="16" name="Rechteck 15"/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0" name="Textplatzhalter 29"/>
          <p:cNvSpPr>
            <a:spLocks noGrp="1"/>
          </p:cNvSpPr>
          <p:nvPr>
            <p:ph type="body" sz="quarter" idx="12" hasCustomPrompt="1"/>
          </p:nvPr>
        </p:nvSpPr>
        <p:spPr>
          <a:xfrm>
            <a:off x="503239" y="0"/>
            <a:ext cx="2556593" cy="1310400"/>
          </a:xfrm>
          <a:blipFill>
            <a:blip r:embed="rId3" cstate="print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 dirty="0"/>
              <a:t>Das Quality Seal hat </a:t>
            </a:r>
            <a:r>
              <a:rPr lang="en-US" noProof="0" dirty="0" err="1"/>
              <a:t>im</a:t>
            </a:r>
            <a:r>
              <a:rPr lang="en-US" noProof="0" dirty="0"/>
              <a:t> </a:t>
            </a:r>
            <a:r>
              <a:rPr lang="en-US" noProof="0" dirty="0" err="1"/>
              <a:t>Vordergrund</a:t>
            </a:r>
            <a:r>
              <a:rPr lang="en-US" noProof="0" dirty="0"/>
              <a:t>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stehen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 err="1"/>
              <a:t>Bitte</a:t>
            </a:r>
            <a:r>
              <a:rPr lang="en-US" noProof="0" dirty="0"/>
              <a:t> </a:t>
            </a:r>
            <a:r>
              <a:rPr lang="en-US" noProof="0" dirty="0" err="1"/>
              <a:t>ändern</a:t>
            </a:r>
            <a:r>
              <a:rPr lang="en-US" noProof="0" dirty="0"/>
              <a:t> </a:t>
            </a:r>
            <a:r>
              <a:rPr lang="en-US" noProof="0" dirty="0" err="1"/>
              <a:t>Sie</a:t>
            </a:r>
            <a:r>
              <a:rPr lang="en-US" noProof="0" dirty="0"/>
              <a:t> </a:t>
            </a:r>
            <a:r>
              <a:rPr lang="en-US" noProof="0" dirty="0" err="1"/>
              <a:t>nicht</a:t>
            </a:r>
            <a:r>
              <a:rPr lang="en-US" noProof="0" dirty="0"/>
              <a:t> die </a:t>
            </a:r>
            <a:r>
              <a:rPr lang="en-US" noProof="0" dirty="0" err="1"/>
              <a:t>Größe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Position.</a:t>
            </a:r>
            <a:br>
              <a:rPr lang="en-US" noProof="0" dirty="0"/>
            </a:br>
            <a:r>
              <a:rPr lang="en-US" noProof="0" dirty="0"/>
              <a:t>The Quality Seal has to stay on top. </a:t>
            </a:r>
            <a:br>
              <a:rPr lang="en-US" noProof="0" dirty="0"/>
            </a:br>
            <a:r>
              <a:rPr lang="en-US" noProof="0" dirty="0"/>
              <a:t>Please do not change size or position.</a:t>
            </a:r>
          </a:p>
          <a:p>
            <a:pPr lvl="0"/>
            <a:endParaRPr lang="en-US" noProof="0" dirty="0"/>
          </a:p>
        </p:txBody>
      </p:sp>
      <p:cxnSp>
        <p:nvCxnSpPr>
          <p:cNvPr id="32" name="Gerade Verbindung 31"/>
          <p:cNvCxnSpPr/>
          <p:nvPr userDrawn="1"/>
        </p:nvCxnSpPr>
        <p:spPr>
          <a:xfrm>
            <a:off x="503548" y="-128550"/>
            <a:ext cx="0" cy="10038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 userDrawn="1"/>
        </p:nvCxnSpPr>
        <p:spPr>
          <a:xfrm>
            <a:off x="3059832" y="-128550"/>
            <a:ext cx="0" cy="10038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 userDrawn="1"/>
        </p:nvCxnSpPr>
        <p:spPr>
          <a:xfrm rot="5400000">
            <a:off x="-103432" y="1243480"/>
            <a:ext cx="0" cy="13384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 userDrawn="1"/>
        </p:nvCxnSpPr>
        <p:spPr>
          <a:xfrm rot="5400000">
            <a:off x="-113608" y="-66920"/>
            <a:ext cx="0" cy="13384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1"/>
          <p:cNvSpPr txBox="1">
            <a:spLocks/>
          </p:cNvSpPr>
          <p:nvPr userDrawn="1"/>
        </p:nvSpPr>
        <p:spPr>
          <a:xfrm>
            <a:off x="504315" y="1707654"/>
            <a:ext cx="8172141" cy="417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Senses for Safety</a:t>
            </a:r>
          </a:p>
        </p:txBody>
      </p:sp>
      <p:sp>
        <p:nvSpPr>
          <p:cNvPr id="21" name="Untertitel 2"/>
          <p:cNvSpPr txBox="1">
            <a:spLocks/>
          </p:cNvSpPr>
          <p:nvPr userDrawn="1"/>
        </p:nvSpPr>
        <p:spPr>
          <a:xfrm>
            <a:off x="504316" y="1995686"/>
            <a:ext cx="8172140" cy="3600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Driver assistance systems help save lives</a:t>
            </a:r>
          </a:p>
        </p:txBody>
      </p:sp>
    </p:spTree>
    <p:extLst>
      <p:ext uri="{BB962C8B-B14F-4D97-AF65-F5344CB8AC3E}">
        <p14:creationId xmlns:p14="http://schemas.microsoft.com/office/powerpoint/2010/main" val="88906325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05200" y="1060053"/>
            <a:ext cx="5099050" cy="1187255"/>
          </a:xfrm>
          <a:ln w="25400">
            <a:gradFill>
              <a:gsLst>
                <a:gs pos="40000">
                  <a:srgbClr val="FFC800"/>
                </a:gs>
                <a:gs pos="40000">
                  <a:srgbClr val="FFC00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3900000" scaled="0"/>
            </a:gradFill>
          </a:ln>
        </p:spPr>
        <p:txBody>
          <a:bodyPr lIns="91440" tIns="502920" rIns="91440"/>
          <a:lstStyle>
            <a:lvl1pPr>
              <a:defRPr sz="1400" baseline="0"/>
            </a:lvl1pPr>
          </a:lstStyle>
          <a:p>
            <a:pPr lvl="0"/>
            <a:r>
              <a:rPr lang="en-US" noProof="0" dirty="0"/>
              <a:t>Explanation 1</a:t>
            </a:r>
            <a:br>
              <a:rPr lang="en-US" noProof="0" dirty="0"/>
            </a:br>
            <a:r>
              <a:rPr lang="en-US" noProof="0" dirty="0" err="1"/>
              <a:t>abc</a:t>
            </a:r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05200" y="1059582"/>
            <a:ext cx="5099050" cy="432519"/>
          </a:xfrm>
          <a:gradFill>
            <a:gsLst>
              <a:gs pos="40000">
                <a:srgbClr val="FFC828"/>
              </a:gs>
              <a:gs pos="100000">
                <a:srgbClr val="FFE393"/>
              </a:gs>
            </a:gsLst>
            <a:lin ang="3900000" scaled="0"/>
          </a:gradFill>
        </p:spPr>
        <p:txBody>
          <a:bodyPr tIns="0"/>
          <a:lstStyle>
            <a:lvl1pPr marL="0" indent="0" algn="ctr">
              <a:buFontTx/>
              <a:buNone/>
              <a:defRPr b="1" i="0" baseline="0"/>
            </a:lvl1pPr>
          </a:lstStyle>
          <a:p>
            <a:pPr lvl="0"/>
            <a:r>
              <a:rPr lang="en-US" noProof="0" dirty="0"/>
              <a:t>Target Group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498850" y="2419350"/>
            <a:ext cx="5099050" cy="1844592"/>
          </a:xfrm>
          <a:ln w="25400">
            <a:gradFill>
              <a:gsLst>
                <a:gs pos="40000">
                  <a:srgbClr val="FFC800"/>
                </a:gs>
                <a:gs pos="40000">
                  <a:srgbClr val="FFC00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3900000" scaled="0"/>
            </a:gradFill>
          </a:ln>
        </p:spPr>
        <p:txBody>
          <a:bodyPr lIns="91440" tIns="502920" rIns="91440"/>
          <a:lstStyle>
            <a:lvl1pPr>
              <a:defRPr sz="1400" baseline="0"/>
            </a:lvl1pPr>
          </a:lstStyle>
          <a:p>
            <a:pPr lvl="0"/>
            <a:r>
              <a:rPr lang="en-US" noProof="0" dirty="0"/>
              <a:t>Explanation 1</a:t>
            </a:r>
            <a:br>
              <a:rPr lang="en-US" noProof="0" dirty="0"/>
            </a:br>
            <a:r>
              <a:rPr lang="en-US" noProof="0" dirty="0" err="1"/>
              <a:t>abc</a:t>
            </a:r>
            <a:endParaRPr lang="en-US" noProof="0" dirty="0"/>
          </a:p>
          <a:p>
            <a:pPr lvl="0"/>
            <a:r>
              <a:rPr lang="en-US" noProof="0" dirty="0"/>
              <a:t>Explanation 2</a:t>
            </a:r>
            <a:br>
              <a:rPr lang="en-US" noProof="0" dirty="0"/>
            </a:br>
            <a:r>
              <a:rPr lang="en-US" noProof="0" dirty="0" err="1"/>
              <a:t>abc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498850" y="2355490"/>
            <a:ext cx="5099050" cy="432519"/>
          </a:xfrm>
          <a:gradFill>
            <a:gsLst>
              <a:gs pos="40000">
                <a:srgbClr val="FFC828"/>
              </a:gs>
              <a:gs pos="100000">
                <a:srgbClr val="FFE393"/>
              </a:gs>
            </a:gsLst>
            <a:lin ang="3900000" scaled="0"/>
          </a:gradFill>
        </p:spPr>
        <p:txBody>
          <a:bodyPr tIns="0"/>
          <a:lstStyle>
            <a:lvl1pPr marL="0" indent="0" algn="ctr">
              <a:buFontTx/>
              <a:buNone/>
              <a:defRPr b="1" i="0" baseline="0"/>
            </a:lvl1pPr>
          </a:lstStyle>
          <a:p>
            <a:pPr lvl="0"/>
            <a:r>
              <a:rPr lang="en-US" noProof="0" dirty="0"/>
              <a:t>Training Target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55A69B-E0B0-422B-83E8-1E83BC21E99D}"/>
              </a:ext>
            </a:extLst>
          </p:cNvPr>
          <p:cNvGrpSpPr/>
          <p:nvPr userDrawn="1"/>
        </p:nvGrpSpPr>
        <p:grpSpPr>
          <a:xfrm>
            <a:off x="563863" y="1230061"/>
            <a:ext cx="2637638" cy="2033411"/>
            <a:chOff x="4953000" y="1352550"/>
            <a:chExt cx="5533238" cy="42656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F04175E-FC82-45E9-9EE1-4482D6C64D1D}"/>
                </a:ext>
              </a:extLst>
            </p:cNvPr>
            <p:cNvGrpSpPr/>
            <p:nvPr/>
          </p:nvGrpSpPr>
          <p:grpSpPr>
            <a:xfrm>
              <a:off x="4953000" y="1352550"/>
              <a:ext cx="4265896" cy="4265690"/>
              <a:chOff x="10070537" y="3323510"/>
              <a:chExt cx="4265896" cy="4265690"/>
            </a:xfrm>
          </p:grpSpPr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E66E5387-8D5F-439B-8DEC-31403D291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0537" y="3323510"/>
                <a:ext cx="4265896" cy="4265690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3523 0 0"/>
                  <a:gd name="G7" fmla="+- 2269 0 0"/>
                  <a:gd name="G8" fmla="+- 1016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T0" fmla="*/ 1634765 w 4540"/>
                  <a:gd name="T1" fmla="*/ 817202 h 4540"/>
                  <a:gd name="T2" fmla="*/ 1634765 w 4540"/>
                  <a:gd name="T3" fmla="*/ 817202 h 4540"/>
                  <a:gd name="T4" fmla="*/ 817563 w 4540"/>
                  <a:gd name="T5" fmla="*/ 1634765 h 4540"/>
                  <a:gd name="T6" fmla="*/ 0 w 4540"/>
                  <a:gd name="T7" fmla="*/ 817202 h 4540"/>
                  <a:gd name="T8" fmla="*/ 817563 w 4540"/>
                  <a:gd name="T9" fmla="*/ 0 h 4540"/>
                  <a:gd name="T10" fmla="*/ 1634765 w 4540"/>
                  <a:gd name="T11" fmla="*/ 817202 h 4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40" h="4540">
                    <a:moveTo>
                      <a:pt x="4539" y="2269"/>
                    </a:moveTo>
                    <a:lnTo>
                      <a:pt x="4539" y="2269"/>
                    </a:lnTo>
                    <a:cubicBezTo>
                      <a:pt x="4539" y="3523"/>
                      <a:pt x="3523" y="4539"/>
                      <a:pt x="2270" y="4539"/>
                    </a:cubicBezTo>
                    <a:cubicBezTo>
                      <a:pt x="1016" y="4539"/>
                      <a:pt x="0" y="3523"/>
                      <a:pt x="0" y="2269"/>
                    </a:cubicBezTo>
                    <a:cubicBezTo>
                      <a:pt x="0" y="1016"/>
                      <a:pt x="1016" y="0"/>
                      <a:pt x="2270" y="0"/>
                    </a:cubicBezTo>
                    <a:cubicBezTo>
                      <a:pt x="3523" y="0"/>
                      <a:pt x="4539" y="1016"/>
                      <a:pt x="4539" y="22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en-US" dirty="0">
                  <a:latin typeface="Calibri Light"/>
                </a:endParaRPr>
              </a:p>
            </p:txBody>
          </p:sp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E1F3A52F-46E4-47BD-A65A-4F974F3C5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2684" y="3791492"/>
                <a:ext cx="3321600" cy="332143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2745 0 0"/>
                  <a:gd name="G7" fmla="+- 1768 0 0"/>
                  <a:gd name="G8" fmla="+- 792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T0" fmla="*/ 1272815 w 3538"/>
                  <a:gd name="T1" fmla="*/ 636228 h 3538"/>
                  <a:gd name="T2" fmla="*/ 1272815 w 3538"/>
                  <a:gd name="T3" fmla="*/ 636228 h 3538"/>
                  <a:gd name="T4" fmla="*/ 636588 w 3538"/>
                  <a:gd name="T5" fmla="*/ 1272815 h 3538"/>
                  <a:gd name="T6" fmla="*/ 0 w 3538"/>
                  <a:gd name="T7" fmla="*/ 636228 h 3538"/>
                  <a:gd name="T8" fmla="*/ 636588 w 3538"/>
                  <a:gd name="T9" fmla="*/ 0 h 3538"/>
                  <a:gd name="T10" fmla="*/ 1272815 w 3538"/>
                  <a:gd name="T11" fmla="*/ 636228 h 3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38" h="3538">
                    <a:moveTo>
                      <a:pt x="3537" y="1768"/>
                    </a:moveTo>
                    <a:lnTo>
                      <a:pt x="3537" y="1768"/>
                    </a:lnTo>
                    <a:cubicBezTo>
                      <a:pt x="3537" y="2745"/>
                      <a:pt x="2745" y="3537"/>
                      <a:pt x="1769" y="3537"/>
                    </a:cubicBezTo>
                    <a:cubicBezTo>
                      <a:pt x="792" y="3537"/>
                      <a:pt x="0" y="2745"/>
                      <a:pt x="0" y="1768"/>
                    </a:cubicBezTo>
                    <a:cubicBezTo>
                      <a:pt x="0" y="792"/>
                      <a:pt x="792" y="0"/>
                      <a:pt x="1769" y="0"/>
                    </a:cubicBezTo>
                    <a:cubicBezTo>
                      <a:pt x="2745" y="0"/>
                      <a:pt x="3537" y="792"/>
                      <a:pt x="3537" y="176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en-US" dirty="0">
                  <a:latin typeface="Calibri Light"/>
                </a:endParaRPr>
              </a:p>
            </p:txBody>
          </p:sp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CC2E1282-A924-4A42-9103-7BB066D6B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0691" y="4263617"/>
                <a:ext cx="2381445" cy="2381333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966 0 0"/>
                  <a:gd name="G7" fmla="+- 1267 0 0"/>
                  <a:gd name="G8" fmla="+- 566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T0" fmla="*/ 912452 w 2536"/>
                  <a:gd name="T1" fmla="*/ 456047 h 2536"/>
                  <a:gd name="T2" fmla="*/ 912452 w 2536"/>
                  <a:gd name="T3" fmla="*/ 456047 h 2536"/>
                  <a:gd name="T4" fmla="*/ 456406 w 2536"/>
                  <a:gd name="T5" fmla="*/ 912453 h 2536"/>
                  <a:gd name="T6" fmla="*/ 0 w 2536"/>
                  <a:gd name="T7" fmla="*/ 456047 h 2536"/>
                  <a:gd name="T8" fmla="*/ 456406 w 2536"/>
                  <a:gd name="T9" fmla="*/ 0 h 2536"/>
                  <a:gd name="T10" fmla="*/ 912452 w 2536"/>
                  <a:gd name="T11" fmla="*/ 456047 h 2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36" h="2536">
                    <a:moveTo>
                      <a:pt x="2535" y="1267"/>
                    </a:moveTo>
                    <a:lnTo>
                      <a:pt x="2535" y="1267"/>
                    </a:lnTo>
                    <a:cubicBezTo>
                      <a:pt x="2535" y="1966"/>
                      <a:pt x="1969" y="2535"/>
                      <a:pt x="1268" y="2535"/>
                    </a:cubicBezTo>
                    <a:cubicBezTo>
                      <a:pt x="569" y="2535"/>
                      <a:pt x="0" y="1966"/>
                      <a:pt x="0" y="1267"/>
                    </a:cubicBezTo>
                    <a:cubicBezTo>
                      <a:pt x="0" y="566"/>
                      <a:pt x="569" y="0"/>
                      <a:pt x="1268" y="0"/>
                    </a:cubicBezTo>
                    <a:cubicBezTo>
                      <a:pt x="1969" y="0"/>
                      <a:pt x="2535" y="566"/>
                      <a:pt x="2535" y="12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en-US" dirty="0">
                  <a:latin typeface="Calibri Light"/>
                </a:endParaRPr>
              </a:p>
            </p:txBody>
          </p:sp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62765EB9-1BC7-4471-A60F-61637DFF6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82839" y="4731602"/>
                <a:ext cx="1441293" cy="1445364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193 0 0"/>
                  <a:gd name="G7" fmla="+- 769 0 0"/>
                  <a:gd name="G8" fmla="+- 345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T0" fmla="*/ 552090 w 1534"/>
                  <a:gd name="T1" fmla="*/ 277199 h 1537"/>
                  <a:gd name="T2" fmla="*/ 552090 w 1534"/>
                  <a:gd name="T3" fmla="*/ 277199 h 1537"/>
                  <a:gd name="T4" fmla="*/ 276225 w 1534"/>
                  <a:gd name="T5" fmla="*/ 553677 h 1537"/>
                  <a:gd name="T6" fmla="*/ 0 w 1534"/>
                  <a:gd name="T7" fmla="*/ 277199 h 1537"/>
                  <a:gd name="T8" fmla="*/ 276225 w 1534"/>
                  <a:gd name="T9" fmla="*/ 0 h 1537"/>
                  <a:gd name="T10" fmla="*/ 552090 w 1534"/>
                  <a:gd name="T11" fmla="*/ 277199 h 1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4" h="1537">
                    <a:moveTo>
                      <a:pt x="1533" y="769"/>
                    </a:moveTo>
                    <a:lnTo>
                      <a:pt x="1533" y="769"/>
                    </a:lnTo>
                    <a:cubicBezTo>
                      <a:pt x="1533" y="1193"/>
                      <a:pt x="1191" y="1536"/>
                      <a:pt x="767" y="1536"/>
                    </a:cubicBezTo>
                    <a:cubicBezTo>
                      <a:pt x="342" y="1536"/>
                      <a:pt x="0" y="1193"/>
                      <a:pt x="0" y="769"/>
                    </a:cubicBezTo>
                    <a:cubicBezTo>
                      <a:pt x="0" y="345"/>
                      <a:pt x="342" y="0"/>
                      <a:pt x="767" y="0"/>
                    </a:cubicBezTo>
                    <a:cubicBezTo>
                      <a:pt x="1191" y="0"/>
                      <a:pt x="1533" y="345"/>
                      <a:pt x="1533" y="76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en-US" dirty="0">
                  <a:latin typeface="Calibri Light"/>
                </a:endParaRPr>
              </a:p>
            </p:txBody>
          </p:sp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D579918B-300C-439B-A8ED-F6A81F49D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0843" y="5199582"/>
                <a:ext cx="501141" cy="501117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*/ 1 0 0"/>
                  <a:gd name="T0" fmla="*/ 534 256 1"/>
                  <a:gd name="T1" fmla="*/ 0 256 1"/>
                  <a:gd name="G5" fmla="+- 0 T0 T1"/>
                  <a:gd name="G6" fmla="cos G4 G5"/>
                  <a:gd name="G7" fmla="+- 1 0 0"/>
                  <a:gd name="G8" fmla="+- 415 0 0"/>
                  <a:gd name="G9" fmla="+- 268 0 0"/>
                  <a:gd name="G10" fmla="+- 121 0 0"/>
                  <a:gd name="G11" fmla="+- 1 0 0"/>
                  <a:gd name="G12" fmla="*/ 1 0 0"/>
                  <a:gd name="G13" fmla="*/ 1 0 0"/>
                  <a:gd name="G14" fmla="cos G12 G13"/>
                  <a:gd name="G15" fmla="+- 1 0 0"/>
                  <a:gd name="G16" fmla="+- 1 0 0"/>
                  <a:gd name="G17" fmla="+- 1 0 0"/>
                  <a:gd name="T2" fmla="*/ 191729 w 535"/>
                  <a:gd name="T3" fmla="*/ 96224 h 535"/>
                  <a:gd name="T4" fmla="*/ 191729 w 535"/>
                  <a:gd name="T5" fmla="*/ 96224 h 535"/>
                  <a:gd name="T6" fmla="*/ 95505 w 535"/>
                  <a:gd name="T7" fmla="*/ 191729 h 535"/>
                  <a:gd name="T8" fmla="*/ 0 w 535"/>
                  <a:gd name="T9" fmla="*/ 96224 h 535"/>
                  <a:gd name="T10" fmla="*/ 95505 w 535"/>
                  <a:gd name="T11" fmla="*/ 0 h 535"/>
                  <a:gd name="T12" fmla="*/ 191729 w 535"/>
                  <a:gd name="T13" fmla="*/ 96224 h 535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5" h="535">
                    <a:moveTo>
                      <a:pt x="534" y="268"/>
                    </a:moveTo>
                    <a:lnTo>
                      <a:pt x="534" y="268"/>
                    </a:lnTo>
                    <a:cubicBezTo>
                      <a:pt x="534" y="415"/>
                      <a:pt x="412" y="534"/>
                      <a:pt x="266" y="534"/>
                    </a:cubicBezTo>
                    <a:cubicBezTo>
                      <a:pt x="119" y="534"/>
                      <a:pt x="0" y="415"/>
                      <a:pt x="0" y="268"/>
                    </a:cubicBezTo>
                    <a:cubicBezTo>
                      <a:pt x="0" y="121"/>
                      <a:pt x="119" y="0"/>
                      <a:pt x="266" y="0"/>
                    </a:cubicBezTo>
                    <a:cubicBezTo>
                      <a:pt x="412" y="0"/>
                      <a:pt x="534" y="121"/>
                      <a:pt x="534" y="2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en-US" dirty="0">
                  <a:latin typeface="Calibri Light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29EBB8F-B9D4-4DF5-942F-86D1C8553BFD}"/>
                </a:ext>
              </a:extLst>
            </p:cNvPr>
            <p:cNvGrpSpPr/>
            <p:nvPr/>
          </p:nvGrpSpPr>
          <p:grpSpPr>
            <a:xfrm>
              <a:off x="7007254" y="1799826"/>
              <a:ext cx="3478984" cy="1689710"/>
              <a:chOff x="12124791" y="3770786"/>
              <a:chExt cx="3478984" cy="1689710"/>
            </a:xfrm>
          </p:grpSpPr>
          <p:sp>
            <p:nvSpPr>
              <p:cNvPr id="13" name="Freeform 18">
                <a:extLst>
                  <a:ext uri="{FF2B5EF4-FFF2-40B4-BE49-F238E27FC236}">
                    <a16:creationId xmlns:a16="http://schemas.microsoft.com/office/drawing/2014/main" id="{F320728A-559E-41D0-B46E-D974BAD1C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793" y="4118666"/>
                <a:ext cx="2841169" cy="134182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429 0 0"/>
                  <a:gd name="G4" fmla="+- 1 0 0"/>
                  <a:gd name="T0" fmla="*/ 106633 w 3023"/>
                  <a:gd name="T1" fmla="*/ 407523 h 1430"/>
                  <a:gd name="T2" fmla="*/ 1067050 w 3023"/>
                  <a:gd name="T3" fmla="*/ 0 h 1430"/>
                  <a:gd name="T4" fmla="*/ 1088665 w 3023"/>
                  <a:gd name="T5" fmla="*/ 52154 h 1430"/>
                  <a:gd name="T6" fmla="*/ 0 w 3023"/>
                  <a:gd name="T7" fmla="*/ 513990 h 1430"/>
                  <a:gd name="T8" fmla="*/ 106633 w 3023"/>
                  <a:gd name="T9" fmla="*/ 407523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3" h="1430">
                    <a:moveTo>
                      <a:pt x="296" y="1133"/>
                    </a:moveTo>
                    <a:lnTo>
                      <a:pt x="2962" y="0"/>
                    </a:lnTo>
                    <a:lnTo>
                      <a:pt x="3022" y="145"/>
                    </a:lnTo>
                    <a:lnTo>
                      <a:pt x="0" y="1429"/>
                    </a:lnTo>
                    <a:lnTo>
                      <a:pt x="296" y="1133"/>
                    </a:lnTo>
                  </a:path>
                </a:pathLst>
              </a:custGeom>
              <a:solidFill>
                <a:srgbClr val="515D5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en-US" dirty="0">
                  <a:latin typeface="Calibri Light"/>
                </a:endParaRPr>
              </a:p>
            </p:txBody>
          </p:sp>
          <p:sp>
            <p:nvSpPr>
              <p:cNvPr id="14" name="Freeform 19">
                <a:extLst>
                  <a:ext uri="{FF2B5EF4-FFF2-40B4-BE49-F238E27FC236}">
                    <a16:creationId xmlns:a16="http://schemas.microsoft.com/office/drawing/2014/main" id="{304D3F4F-3559-4186-944B-71EBA9601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791" y="4255333"/>
                <a:ext cx="2899153" cy="1205163"/>
              </a:xfrm>
              <a:custGeom>
                <a:avLst/>
                <a:gdLst>
                  <a:gd name="G0" fmla="+- 1 0 0"/>
                  <a:gd name="G1" fmla="*/ 1 0 0"/>
                  <a:gd name="G2" fmla="+- 1 0 0"/>
                  <a:gd name="G3" fmla="+- 1284 0 0"/>
                  <a:gd name="G4" fmla="+- 1 0 0"/>
                  <a:gd name="T0" fmla="*/ 150879 w 3086"/>
                  <a:gd name="T1" fmla="*/ 459087 h 1285"/>
                  <a:gd name="T2" fmla="*/ 1110890 w 3086"/>
                  <a:gd name="T3" fmla="*/ 51769 h 1285"/>
                  <a:gd name="T4" fmla="*/ 1088204 w 3086"/>
                  <a:gd name="T5" fmla="*/ 0 h 1285"/>
                  <a:gd name="T6" fmla="*/ 0 w 3086"/>
                  <a:gd name="T7" fmla="*/ 461603 h 1285"/>
                  <a:gd name="T8" fmla="*/ 150879 w 3086"/>
                  <a:gd name="T9" fmla="*/ 459087 h 1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6" h="1285">
                    <a:moveTo>
                      <a:pt x="419" y="1277"/>
                    </a:moveTo>
                    <a:lnTo>
                      <a:pt x="3085" y="144"/>
                    </a:lnTo>
                    <a:lnTo>
                      <a:pt x="3022" y="0"/>
                    </a:lnTo>
                    <a:lnTo>
                      <a:pt x="0" y="1284"/>
                    </a:lnTo>
                    <a:lnTo>
                      <a:pt x="419" y="1277"/>
                    </a:lnTo>
                  </a:path>
                </a:pathLst>
              </a:custGeom>
              <a:solidFill>
                <a:srgbClr val="82828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en-US" dirty="0">
                  <a:latin typeface="Calibri Light"/>
                </a:endParaRPr>
              </a:p>
            </p:txBody>
          </p:sp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B37D0D0A-79F8-482A-86CC-7B178BBC7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57926" y="4097957"/>
                <a:ext cx="2841169" cy="134182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429 0 0"/>
                  <a:gd name="G4" fmla="+- 1 0 0"/>
                  <a:gd name="T0" fmla="*/ 106527 w 3026"/>
                  <a:gd name="T1" fmla="*/ 407523 h 1430"/>
                  <a:gd name="T2" fmla="*/ 1066712 w 3026"/>
                  <a:gd name="T3" fmla="*/ 0 h 1430"/>
                  <a:gd name="T4" fmla="*/ 1088665 w 3026"/>
                  <a:gd name="T5" fmla="*/ 51795 h 1430"/>
                  <a:gd name="T6" fmla="*/ 0 w 3026"/>
                  <a:gd name="T7" fmla="*/ 513990 h 1430"/>
                  <a:gd name="T8" fmla="*/ 106527 w 3026"/>
                  <a:gd name="T9" fmla="*/ 407523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6" h="1430">
                    <a:moveTo>
                      <a:pt x="296" y="1133"/>
                    </a:moveTo>
                    <a:lnTo>
                      <a:pt x="2964" y="0"/>
                    </a:lnTo>
                    <a:lnTo>
                      <a:pt x="3025" y="144"/>
                    </a:lnTo>
                    <a:lnTo>
                      <a:pt x="0" y="1429"/>
                    </a:lnTo>
                    <a:lnTo>
                      <a:pt x="296" y="1133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en-US" dirty="0">
                  <a:latin typeface="Calibri Light"/>
                </a:endParaRPr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9E998346-9D1E-4215-9625-500CE755C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57924" y="4234626"/>
                <a:ext cx="2899153" cy="1209302"/>
              </a:xfrm>
              <a:custGeom>
                <a:avLst/>
                <a:gdLst>
                  <a:gd name="G0" fmla="+- 1 0 0"/>
                  <a:gd name="G1" fmla="*/ 1 0 0"/>
                  <a:gd name="G2" fmla="+- 1 0 0"/>
                  <a:gd name="G3" fmla="+- 1285 0 0"/>
                  <a:gd name="G4" fmla="+- 1 0 0"/>
                  <a:gd name="T0" fmla="*/ 151093 w 3089"/>
                  <a:gd name="T1" fmla="*/ 460666 h 1286"/>
                  <a:gd name="T2" fmla="*/ 1110890 w 3089"/>
                  <a:gd name="T3" fmla="*/ 52267 h 1286"/>
                  <a:gd name="T4" fmla="*/ 1088226 w 3089"/>
                  <a:gd name="T5" fmla="*/ 0 h 1286"/>
                  <a:gd name="T6" fmla="*/ 0 w 3089"/>
                  <a:gd name="T7" fmla="*/ 463190 h 1286"/>
                  <a:gd name="T8" fmla="*/ 151093 w 3089"/>
                  <a:gd name="T9" fmla="*/ 46066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9" h="1286">
                    <a:moveTo>
                      <a:pt x="420" y="1278"/>
                    </a:moveTo>
                    <a:lnTo>
                      <a:pt x="3088" y="145"/>
                    </a:lnTo>
                    <a:lnTo>
                      <a:pt x="3025" y="0"/>
                    </a:lnTo>
                    <a:lnTo>
                      <a:pt x="0" y="1285"/>
                    </a:lnTo>
                    <a:lnTo>
                      <a:pt x="420" y="1278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en-US" dirty="0">
                  <a:latin typeface="Calibri Light"/>
                </a:endParaRPr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981E19DD-6D9E-45ED-B0A0-90B140DE4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60081" y="3770786"/>
                <a:ext cx="820046" cy="604652"/>
              </a:xfrm>
              <a:custGeom>
                <a:avLst/>
                <a:gdLst>
                  <a:gd name="G0" fmla="+- 643 0 0"/>
                  <a:gd name="G1" fmla="+- 643 0 0"/>
                  <a:gd name="G2" fmla="+- 643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643 0 0"/>
                  <a:gd name="T0" fmla="*/ 0 w 875"/>
                  <a:gd name="T1" fmla="*/ 231415 h 644"/>
                  <a:gd name="T2" fmla="*/ 0 w 875"/>
                  <a:gd name="T3" fmla="*/ 231415 h 644"/>
                  <a:gd name="T4" fmla="*/ 116390 w 875"/>
                  <a:gd name="T5" fmla="*/ 84936 h 644"/>
                  <a:gd name="T6" fmla="*/ 313966 w 875"/>
                  <a:gd name="T7" fmla="*/ 0 h 644"/>
                  <a:gd name="T8" fmla="*/ 221644 w 875"/>
                  <a:gd name="T9" fmla="*/ 137841 h 644"/>
                  <a:gd name="T10" fmla="*/ 0 w 875"/>
                  <a:gd name="T11" fmla="*/ 231415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5" h="644">
                    <a:moveTo>
                      <a:pt x="0" y="643"/>
                    </a:moveTo>
                    <a:lnTo>
                      <a:pt x="0" y="643"/>
                    </a:lnTo>
                    <a:cubicBezTo>
                      <a:pt x="0" y="643"/>
                      <a:pt x="58" y="347"/>
                      <a:pt x="324" y="236"/>
                    </a:cubicBezTo>
                    <a:cubicBezTo>
                      <a:pt x="589" y="122"/>
                      <a:pt x="874" y="0"/>
                      <a:pt x="874" y="0"/>
                    </a:cubicBezTo>
                    <a:cubicBezTo>
                      <a:pt x="617" y="383"/>
                      <a:pt x="617" y="383"/>
                      <a:pt x="617" y="383"/>
                    </a:cubicBezTo>
                    <a:lnTo>
                      <a:pt x="0" y="643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en-US" dirty="0">
                  <a:latin typeface="Calibri Light"/>
                </a:endParaRPr>
              </a:p>
            </p:txBody>
          </p:sp>
          <p:sp>
            <p:nvSpPr>
              <p:cNvPr id="18" name="Freeform 23">
                <a:extLst>
                  <a:ext uri="{FF2B5EF4-FFF2-40B4-BE49-F238E27FC236}">
                    <a16:creationId xmlns:a16="http://schemas.microsoft.com/office/drawing/2014/main" id="{FE7D95D4-CC90-4801-AA1F-4E2E6E7BB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7357" y="4218063"/>
                <a:ext cx="1006418" cy="401719"/>
              </a:xfrm>
              <a:custGeom>
                <a:avLst/>
                <a:gdLst>
                  <a:gd name="G0" fmla="+- 263 0 0"/>
                  <a:gd name="G1" fmla="+- 263 0 0"/>
                  <a:gd name="G2" fmla="+- 263 0 0"/>
                  <a:gd name="G3" fmla="+- 1 0 0"/>
                  <a:gd name="G4" fmla="*/ 1 35987 45568"/>
                  <a:gd name="G5" fmla="*/ 1 35987 55552"/>
                  <a:gd name="G6" fmla="*/ G5 1 180"/>
                  <a:gd name="G7" fmla="*/ G4 1 G6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263 0 0"/>
                  <a:gd name="T0" fmla="*/ 0 w 1071"/>
                  <a:gd name="T1" fmla="*/ 94844 h 427"/>
                  <a:gd name="T2" fmla="*/ 0 w 1071"/>
                  <a:gd name="T3" fmla="*/ 94844 h 427"/>
                  <a:gd name="T4" fmla="*/ 187298 w 1071"/>
                  <a:gd name="T5" fmla="*/ 113236 h 427"/>
                  <a:gd name="T6" fmla="*/ 385402 w 1071"/>
                  <a:gd name="T7" fmla="*/ 28489 h 427"/>
                  <a:gd name="T8" fmla="*/ 223317 w 1071"/>
                  <a:gd name="T9" fmla="*/ 0 h 427"/>
                  <a:gd name="T10" fmla="*/ 0 w 1071"/>
                  <a:gd name="T11" fmla="*/ 94844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1" h="427">
                    <a:moveTo>
                      <a:pt x="0" y="263"/>
                    </a:moveTo>
                    <a:lnTo>
                      <a:pt x="0" y="263"/>
                    </a:lnTo>
                    <a:cubicBezTo>
                      <a:pt x="0" y="263"/>
                      <a:pt x="254" y="426"/>
                      <a:pt x="520" y="314"/>
                    </a:cubicBezTo>
                    <a:cubicBezTo>
                      <a:pt x="786" y="200"/>
                      <a:pt x="1070" y="79"/>
                      <a:pt x="1070" y="79"/>
                    </a:cubicBezTo>
                    <a:cubicBezTo>
                      <a:pt x="620" y="0"/>
                      <a:pt x="620" y="0"/>
                      <a:pt x="620" y="0"/>
                    </a:cubicBezTo>
                    <a:lnTo>
                      <a:pt x="0" y="26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56" tIns="121878" rIns="243756" bIns="121878" anchor="ctr"/>
              <a:lstStyle/>
              <a:p>
                <a:endParaRPr lang="en-US" dirty="0">
                  <a:latin typeface="Calibri Light"/>
                </a:endParaRPr>
              </a:p>
            </p:txBody>
          </p:sp>
        </p:grpSp>
      </p:grp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1403648" y="1347788"/>
            <a:ext cx="7345066" cy="3059905"/>
          </a:xfrm>
        </p:spPr>
        <p:txBody>
          <a:bodyPr>
            <a:normAutofit/>
          </a:bodyPr>
          <a:lstStyle>
            <a:lvl1pPr marL="358775" indent="-358775">
              <a:lnSpc>
                <a:spcPct val="200000"/>
              </a:lnSpc>
              <a:spcBef>
                <a:spcPts val="0"/>
              </a:spcBef>
              <a:buSzPct val="125000"/>
              <a:buFont typeface="Wingdings" pitchFamily="2" charset="2"/>
              <a:buChar char="Ø"/>
              <a:defRPr sz="1600" b="1">
                <a:solidFill>
                  <a:schemeClr val="tx1"/>
                </a:solidFill>
              </a:defRPr>
            </a:lvl1pPr>
            <a:lvl2pPr marL="541338" indent="-18415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Auf der gleichen Seite des Rechtecks liegende Ecken abrunden 7"/>
          <p:cNvSpPr/>
          <p:nvPr userDrawn="1"/>
        </p:nvSpPr>
        <p:spPr>
          <a:xfrm>
            <a:off x="395289" y="1347789"/>
            <a:ext cx="720327" cy="2808138"/>
          </a:xfrm>
          <a:prstGeom prst="round2SameRect">
            <a:avLst>
              <a:gd name="adj1" fmla="val 0"/>
              <a:gd name="adj2" fmla="val 42062"/>
            </a:avLst>
          </a:prstGeom>
          <a:gradFill flip="none" rotWithShape="0">
            <a:gsLst>
              <a:gs pos="40000">
                <a:srgbClr val="FFC828"/>
              </a:gs>
              <a:gs pos="100000">
                <a:srgbClr val="FFE393"/>
              </a:gs>
            </a:gsLst>
            <a:lin ang="3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395289" y="1347788"/>
            <a:ext cx="8353425" cy="3059905"/>
          </a:xfrm>
        </p:spPr>
        <p:txBody>
          <a:bodyPr/>
          <a:lstStyle>
            <a:lvl1pPr marL="177800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361950" indent="-18415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539750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717550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395289" y="1347788"/>
            <a:ext cx="4140200" cy="28082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2"/>
          </p:nvPr>
        </p:nvSpPr>
        <p:spPr>
          <a:xfrm>
            <a:off x="4606926" y="1347788"/>
            <a:ext cx="4141788" cy="28082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 Areas (to be rework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395288" y="1347788"/>
            <a:ext cx="2736850" cy="2808288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2"/>
          </p:nvPr>
        </p:nvSpPr>
        <p:spPr>
          <a:xfrm>
            <a:off x="3203575" y="1347788"/>
            <a:ext cx="2736850" cy="28082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3"/>
          </p:nvPr>
        </p:nvSpPr>
        <p:spPr>
          <a:xfrm>
            <a:off x="6011863" y="1347788"/>
            <a:ext cx="2736850" cy="28082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 Areas (to be rework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395290" y="1347788"/>
            <a:ext cx="4140200" cy="13858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4606928" y="1347788"/>
            <a:ext cx="4141787" cy="13858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395290" y="2787650"/>
            <a:ext cx="4140199" cy="13684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4606927" y="2787650"/>
            <a:ext cx="4141788" cy="13684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oran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289" y="2210400"/>
            <a:ext cx="8353425" cy="7207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2859782"/>
            <a:ext cx="8353425" cy="935930"/>
          </a:xfrm>
        </p:spPr>
        <p:txBody>
          <a:bodyPr/>
          <a:lstStyle>
            <a:lvl1pPr marL="0" indent="0">
              <a:buSzPct val="125000"/>
              <a:buFontTx/>
              <a:buNone/>
              <a:defRPr>
                <a:solidFill>
                  <a:schemeClr val="bg1"/>
                </a:solidFill>
              </a:defRPr>
            </a:lvl1pPr>
            <a:lvl2pPr marL="541338" indent="-184150"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2pPr>
            <a:lvl3pPr marL="896938" indent="-177800"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3pPr>
            <a:lvl4pPr marL="1254125" indent="-179388"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4pPr>
            <a:lvl5pPr marL="1616075" indent="-177800"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4" name="Gruppieren 15"/>
          <p:cNvGrpSpPr/>
          <p:nvPr userDrawn="1"/>
        </p:nvGrpSpPr>
        <p:grpSpPr>
          <a:xfrm>
            <a:off x="0" y="0"/>
            <a:ext cx="9144000" cy="5143501"/>
            <a:chOff x="0" y="0"/>
            <a:chExt cx="9144000" cy="6858001"/>
          </a:xfrm>
        </p:grpSpPr>
        <p:sp>
          <p:nvSpPr>
            <p:cNvPr id="5" name="Rechteck 4"/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" name="Rechteck 5"/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6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Rechteck 7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IO_EK=2375;MIO_UPDATE=True;MIO_VERSION=30.11.2012 11:40:17;MIO_DBID=ED9FF2F2-6643-46BA-B685-7D49126FFAF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12"/>
          <p:cNvCxnSpPr/>
          <p:nvPr/>
        </p:nvCxnSpPr>
        <p:spPr>
          <a:xfrm>
            <a:off x="395289" y="4320706"/>
            <a:ext cx="8353425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Bild 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251520" y="4381646"/>
            <a:ext cx="1857600" cy="57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9" y="303212"/>
            <a:ext cx="8353425" cy="720726"/>
          </a:xfrm>
          <a:prstGeom prst="rect">
            <a:avLst/>
          </a:prstGeom>
        </p:spPr>
        <p:txBody>
          <a:bodyPr vert="horz" lIns="0" tIns="0" rIns="91440" bIns="0" rtlCol="0" anchor="t" anchorCtr="0">
            <a:norm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5289" y="1342800"/>
            <a:ext cx="8353425" cy="2813275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 Box 2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600000" y="4665239"/>
            <a:ext cx="1944000" cy="9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algn="ctr" defTabSz="895888"/>
            <a:r>
              <a:rPr lang="en-US" sz="700" noProof="0" dirty="0">
                <a:solidFill>
                  <a:schemeClr val="tx1"/>
                </a:solidFill>
                <a:latin typeface="+mn-lt"/>
              </a:rPr>
              <a:t>Confidential, Internal usage ONLY</a:t>
            </a:r>
          </a:p>
        </p:txBody>
      </p:sp>
      <p:sp>
        <p:nvSpPr>
          <p:cNvPr id="12" name="Text Box 2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600000" y="4561587"/>
            <a:ext cx="1944000" cy="103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895888"/>
            <a:r>
              <a:rPr lang="en-US" sz="700" b="1" noProof="0" dirty="0">
                <a:solidFill>
                  <a:schemeClr val="tx1"/>
                </a:solidFill>
                <a:latin typeface="+mn-lt"/>
              </a:rPr>
              <a:t>ADAS China Engineering</a:t>
            </a:r>
          </a:p>
        </p:txBody>
      </p:sp>
      <p:sp>
        <p:nvSpPr>
          <p:cNvPr id="4" name="empower - DO NOT DELETE!!!" hidden="1"/>
          <p:cNvSpPr/>
          <p:nvPr>
            <p:custDataLst>
              <p:tags r:id="rId17"/>
            </p:custDataLst>
          </p:nvPr>
        </p:nvSpPr>
        <p:spPr>
          <a:xfrm>
            <a:off x="-1270000" y="-95250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 Box 2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804464" y="4665600"/>
            <a:ext cx="1944000" cy="9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algn="r"/>
            <a:r>
              <a:rPr lang="en-US" sz="700" dirty="0"/>
              <a:t>slide </a:t>
            </a:r>
            <a:fld id="{ADA48181-2C78-49CB-8C52-912A07842C2E}" type="slidenum">
              <a:rPr lang="en-US" sz="700" smtClean="0"/>
              <a:pPr algn="r"/>
              <a:t>‹#›</a:t>
            </a:fld>
            <a:endParaRPr lang="en-US" sz="700" dirty="0"/>
          </a:p>
        </p:txBody>
      </p:sp>
      <p:sp>
        <p:nvSpPr>
          <p:cNvPr id="16" name="Text Box 2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804464" y="4561200"/>
            <a:ext cx="1944000" cy="103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r"/>
            <a:r>
              <a:rPr lang="en-US" sz="700" dirty="0"/>
              <a:t>[Name of author], </a:t>
            </a:r>
            <a:fld id="{142581FF-0622-4251-AF4F-5B20E56D7463}" type="datetime1">
              <a:rPr lang="en-US" sz="700" smtClean="0"/>
              <a:t>3/15/2021</a:t>
            </a:fld>
            <a:r>
              <a:rPr 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10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73" r:id="rId2"/>
    <p:sldLayoutId id="2147483697" r:id="rId3"/>
    <p:sldLayoutId id="2147483692" r:id="rId4"/>
    <p:sldLayoutId id="2147483675" r:id="rId5"/>
    <p:sldLayoutId id="2147483685" r:id="rId6"/>
    <p:sldLayoutId id="2147483687" r:id="rId7"/>
    <p:sldLayoutId id="2147483688" r:id="rId8"/>
    <p:sldLayoutId id="2147483701" r:id="rId9"/>
    <p:sldLayoutId id="2147483674" r:id="rId10"/>
    <p:sldLayoutId id="2147483702" r:id="rId11"/>
    <p:sldLayoutId id="2147483703" r:id="rId12"/>
    <p:sldLayoutId id="2147483704" r:id="rId13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Arial" pitchFamily="34" charset="0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125000"/>
        <a:buFont typeface="Arial" pitchFamily="34" charset="0"/>
        <a:buChar char="›"/>
        <a:defRPr sz="20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61950" indent="-18415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accent1"/>
        </a:buClr>
        <a:buSzPct val="125000"/>
        <a:buFont typeface="Arial" pitchFamily="34" charset="0"/>
        <a:buChar char="›"/>
        <a:defRPr sz="18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539750" indent="-1778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717550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25000"/>
        <a:buFont typeface="Arial" pitchFamily="34" charset="0"/>
        <a:buChar char="›"/>
        <a:defRPr sz="14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616075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www.wjx.cn/jq/42915896.aspx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ADAS Engineering China Training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altLang="zh-CN" dirty="0"/>
              <a:t>L2 MFC Sense Function – HLA and TSA</a:t>
            </a:r>
            <a:r>
              <a:rPr lang="en-US" dirty="0"/>
              <a:t>]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2556593" cy="13104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503239" y="4443958"/>
            <a:ext cx="5075797" cy="368813"/>
          </a:xfrm>
        </p:spPr>
        <p:txBody>
          <a:bodyPr>
            <a:normAutofit/>
          </a:bodyPr>
          <a:lstStyle/>
          <a:p>
            <a:pPr algn="l"/>
            <a:r>
              <a:rPr lang="en-US" sz="800" noProof="0" dirty="0"/>
              <a:t>Chassis &amp; Safety | Advanced Driver Assistance Systems</a:t>
            </a:r>
          </a:p>
        </p:txBody>
      </p:sp>
      <p:pic>
        <p:nvPicPr>
          <p:cNvPr id="15" name="Picture 11" descr="SensePlanA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5390" y="4595206"/>
            <a:ext cx="1189181" cy="280800"/>
          </a:xfrm>
          <a:prstGeom prst="rect">
            <a:avLst/>
          </a:prstGeom>
        </p:spPr>
      </p:pic>
      <p:pic>
        <p:nvPicPr>
          <p:cNvPr id="16" name="Grafik 15" descr="conti_senseplanact_Poster_xs_v25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704" y="4155926"/>
            <a:ext cx="8748000" cy="5673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表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4012"/>
              </p:ext>
            </p:extLst>
          </p:nvPr>
        </p:nvGraphicFramePr>
        <p:xfrm>
          <a:off x="1440180" y="3406990"/>
          <a:ext cx="3078350" cy="8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180</a:t>
                      </a:r>
                    </a:p>
                  </a:txBody>
                  <a:tcPr marL="68580" marR="68580" marT="34290" marB="34290"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68580" marR="68580"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33400" y="215465"/>
            <a:ext cx="6903243" cy="486053"/>
          </a:xfrm>
        </p:spPr>
        <p:txBody>
          <a:bodyPr/>
          <a:lstStyle/>
          <a:p>
            <a:r>
              <a:rPr kumimoji="1" lang="en-US" altLang="ja-JP" dirty="0"/>
              <a:t>Detail</a:t>
            </a:r>
            <a:r>
              <a:rPr kumimoji="1" lang="en-US" dirty="0"/>
              <a:t> of Segmentation (3/3)</a:t>
            </a:r>
          </a:p>
        </p:txBody>
      </p:sp>
      <p:sp>
        <p:nvSpPr>
          <p:cNvPr id="16" name="コンテンツ プレースホルダ 2"/>
          <p:cNvSpPr>
            <a:spLocks noGrp="1"/>
          </p:cNvSpPr>
          <p:nvPr>
            <p:ph idx="1"/>
          </p:nvPr>
        </p:nvSpPr>
        <p:spPr>
          <a:xfrm>
            <a:off x="533400" y="735808"/>
            <a:ext cx="7301866" cy="630077"/>
          </a:xfrm>
        </p:spPr>
        <p:txBody>
          <a:bodyPr>
            <a:normAutofit fontScale="92500" lnSpcReduction="20000"/>
          </a:bodyPr>
          <a:lstStyle/>
          <a:p>
            <a:r>
              <a:rPr kumimoji="1" lang="en-US" dirty="0"/>
              <a:t>Convert lines to region: </a:t>
            </a:r>
          </a:p>
          <a:p>
            <a:pPr lvl="1"/>
            <a:r>
              <a:rPr kumimoji="1" lang="en-US" dirty="0"/>
              <a:t>Look rows to find the place of light objects.</a:t>
            </a:r>
          </a:p>
          <a:p>
            <a:pPr lvl="1"/>
            <a:endParaRPr kumimoji="1" lang="en-US" dirty="0"/>
          </a:p>
          <a:p>
            <a:pPr lvl="1"/>
            <a:endParaRPr kumimoji="1" lang="en-US" dirty="0"/>
          </a:p>
        </p:txBody>
      </p:sp>
      <p:graphicFrame>
        <p:nvGraphicFramePr>
          <p:cNvPr id="31" name="表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984681"/>
              </p:ext>
            </p:extLst>
          </p:nvPr>
        </p:nvGraphicFramePr>
        <p:xfrm>
          <a:off x="1440180" y="1569599"/>
          <a:ext cx="3078350" cy="8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180</a:t>
                      </a:r>
                    </a:p>
                  </a:txBody>
                  <a:tcPr marL="68580" marR="68580" marT="34290" marB="34290"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68580" marR="68580"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120</a:t>
                      </a:r>
                    </a:p>
                  </a:txBody>
                  <a:tcPr marL="68580" marR="68580" marT="34290" marB="3429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" name="正方形/長方形 32"/>
          <p:cNvSpPr/>
          <p:nvPr/>
        </p:nvSpPr>
        <p:spPr>
          <a:xfrm>
            <a:off x="3594735" y="1573595"/>
            <a:ext cx="305157" cy="800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385292" y="1367855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050" dirty="0"/>
              <a:t>Intensity </a:t>
            </a:r>
            <a:r>
              <a:rPr kumimoji="1" lang="en-US" sz="750" dirty="0"/>
              <a:t>(blanks are </a:t>
            </a:r>
            <a:r>
              <a:rPr lang="en-US" sz="750" dirty="0"/>
              <a:t>out of calculation)</a:t>
            </a:r>
            <a:endParaRPr kumimoji="1" lang="en-US" sz="750" dirty="0"/>
          </a:p>
        </p:txBody>
      </p:sp>
      <p:sp>
        <p:nvSpPr>
          <p:cNvPr id="61" name="コンテンツ プレースホルダ 2"/>
          <p:cNvSpPr txBox="1">
            <a:spLocks/>
          </p:cNvSpPr>
          <p:nvPr/>
        </p:nvSpPr>
        <p:spPr>
          <a:xfrm>
            <a:off x="550545" y="2484598"/>
            <a:ext cx="7301866" cy="801527"/>
          </a:xfrm>
          <a:prstGeom prst="rect">
            <a:avLst/>
          </a:prstGeom>
        </p:spPr>
        <p:txBody>
          <a:bodyPr vert="horz" lIns="0" tIns="13500" rIns="0" bIns="13500" rtlCol="0">
            <a:normAutofit lnSpcReduction="10000"/>
          </a:bodyPr>
          <a:lstStyle/>
          <a:p>
            <a:pPr marL="133350" indent="-133350" defTabSz="68580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  <a:defRPr/>
            </a:pPr>
            <a:r>
              <a:rPr kumimoji="1" lang="en-US" sz="1200" dirty="0">
                <a:cs typeface="Arial" pitchFamily="34" charset="0"/>
              </a:rPr>
              <a:t>Create light object list:</a:t>
            </a:r>
          </a:p>
          <a:p>
            <a:pPr marL="476250" lvl="1" indent="-13335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  <a:defRPr/>
            </a:pPr>
            <a:r>
              <a:rPr lang="en-US" sz="1200" dirty="0">
                <a:cs typeface="Arial" pitchFamily="34" charset="0"/>
              </a:rPr>
              <a:t>Light object list is separated for each level</a:t>
            </a:r>
          </a:p>
          <a:p>
            <a:pPr marL="476250" lvl="1" indent="-13335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  <a:defRPr/>
            </a:pPr>
            <a:r>
              <a:rPr lang="en-US" sz="1200" dirty="0">
                <a:cs typeface="Arial" pitchFamily="34" charset="0"/>
              </a:rPr>
              <a:t>One region will be one light object</a:t>
            </a:r>
            <a:r>
              <a:rPr kumimoji="1" lang="en-US" sz="1200" dirty="0">
                <a:cs typeface="Arial" pitchFamily="34" charset="0"/>
              </a:rPr>
              <a:t> </a:t>
            </a: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1391007" y="3205246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050" dirty="0"/>
              <a:t>Intensity </a:t>
            </a:r>
            <a:r>
              <a:rPr kumimoji="1" lang="en-US" sz="750" dirty="0"/>
              <a:t>(blanks are </a:t>
            </a:r>
            <a:r>
              <a:rPr lang="en-US" sz="750" dirty="0"/>
              <a:t>out of calculation)</a:t>
            </a:r>
            <a:endParaRPr kumimoji="1" lang="en-US" sz="750" dirty="0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721383"/>
              </p:ext>
            </p:extLst>
          </p:nvPr>
        </p:nvGraphicFramePr>
        <p:xfrm>
          <a:off x="4976803" y="3269618"/>
          <a:ext cx="1089102" cy="9815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4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LV1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751">
                <a:tc>
                  <a:txBody>
                    <a:bodyPr/>
                    <a:lstStyle/>
                    <a:p>
                      <a:r>
                        <a:rPr lang="en-US" sz="600" dirty="0"/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(6,1)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751">
                <a:tc>
                  <a:txBody>
                    <a:bodyPr/>
                    <a:lstStyle/>
                    <a:p>
                      <a:r>
                        <a:rPr lang="en-US" sz="600" dirty="0"/>
                        <a:t>LV2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Lv3</a:t>
                      </a:r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180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(2,1)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(7,2)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テキスト ボックス 18"/>
          <p:cNvSpPr txBox="1"/>
          <p:nvPr/>
        </p:nvSpPr>
        <p:spPr>
          <a:xfrm>
            <a:off x="4975807" y="30273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900" dirty="0"/>
              <a:t>Intensity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482146" y="3033744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Position</a:t>
            </a:r>
            <a:endParaRPr kumimoji="1" lang="en-US" sz="9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3544996" y="3673876"/>
            <a:ext cx="114866" cy="114300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表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30852"/>
              </p:ext>
            </p:extLst>
          </p:nvPr>
        </p:nvGraphicFramePr>
        <p:xfrm>
          <a:off x="4609389" y="1308806"/>
          <a:ext cx="2102284" cy="108375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20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5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en-US" sz="600" dirty="0"/>
                        <a:t>Maxima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Maxima</a:t>
                      </a:r>
                    </a:p>
                    <a:p>
                      <a:r>
                        <a:rPr lang="en-US" sz="600" dirty="0"/>
                        <a:t>Position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L1 - length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L2</a:t>
                      </a:r>
                      <a:r>
                        <a:rPr lang="en-US" altLang="ja-JP" sz="600" dirty="0"/>
                        <a:t>- length</a:t>
                      </a:r>
                      <a:endParaRPr lang="en-US" sz="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L3</a:t>
                      </a:r>
                      <a:r>
                        <a:rPr lang="en-US" altLang="ja-JP" sz="600" dirty="0"/>
                        <a:t>- length</a:t>
                      </a:r>
                      <a:endParaRPr lang="en-US" sz="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[2]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751">
                <a:tc>
                  <a:txBody>
                    <a:bodyPr/>
                    <a:lstStyle/>
                    <a:p>
                      <a:r>
                        <a:rPr lang="en-US" sz="600" dirty="0"/>
                        <a:t>180,30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[2],[6]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2,2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1,0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751">
                <a:tc>
                  <a:txBody>
                    <a:bodyPr/>
                    <a:lstStyle/>
                    <a:p>
                      <a:r>
                        <a:rPr lang="en-US" sz="600" dirty="0"/>
                        <a:t>30,</a:t>
                      </a:r>
                      <a:r>
                        <a:rPr lang="en-US" sz="600" b="1" u="sng" dirty="0"/>
                        <a:t>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[2],</a:t>
                      </a:r>
                      <a:r>
                        <a:rPr lang="en-US" sz="600" b="1" u="sng" dirty="0"/>
                        <a:t>[7]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1,4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0,2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0,</a:t>
                      </a:r>
                      <a:r>
                        <a:rPr lang="en-US" sz="600" b="1" u="sng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51">
                <a:tc>
                  <a:txBody>
                    <a:bodyPr/>
                    <a:lstStyle/>
                    <a:p>
                      <a:r>
                        <a:rPr lang="en-US" sz="600" b="1" u="sng" dirty="0"/>
                        <a:t>120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b="1" u="sng" dirty="0"/>
                        <a:t>[7]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b="1" u="sng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[6]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B1B6C7-BA84-4C23-A164-00685225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90" y="257459"/>
            <a:ext cx="6903243" cy="486053"/>
          </a:xfrm>
        </p:spPr>
        <p:txBody>
          <a:bodyPr/>
          <a:lstStyle/>
          <a:p>
            <a:r>
              <a:rPr lang="en-US" altLang="zh-CN" dirty="0"/>
              <a:t>LSD</a:t>
            </a:r>
            <a:r>
              <a:rPr lang="en-US" dirty="0"/>
              <a:t>: Tracking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13217-88A0-4F8F-8A49-7D6E00CA8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90" y="735808"/>
            <a:ext cx="7377733" cy="3671888"/>
          </a:xfrm>
        </p:spPr>
        <p:txBody>
          <a:bodyPr/>
          <a:lstStyle/>
          <a:p>
            <a:r>
              <a:rPr lang="en-US" altLang="ja-JP" sz="1050" dirty="0">
                <a:ea typeface="ＭＳ Ｐゴシック" pitchFamily="34" charset="-128"/>
              </a:rPr>
              <a:t>The tracking is “observing” the behavior of light objects over time.</a:t>
            </a:r>
          </a:p>
          <a:p>
            <a:r>
              <a:rPr lang="en-US" altLang="ja-JP" sz="1050" dirty="0">
                <a:ea typeface="ＭＳ Ｐゴシック" pitchFamily="34" charset="-128"/>
              </a:rPr>
              <a:t>Each detected light object is associated with a single light track, based on previous track information.</a:t>
            </a:r>
          </a:p>
          <a:p>
            <a:r>
              <a:rPr lang="en-US" altLang="ja-JP" sz="1050" dirty="0">
                <a:ea typeface="ＭＳ Ｐゴシック" pitchFamily="34" charset="-128"/>
              </a:rPr>
              <a:t>Light objects without association create new light tracks.</a:t>
            </a:r>
          </a:p>
          <a:p>
            <a:r>
              <a:rPr lang="en-US" altLang="ja-JP" sz="1050" dirty="0">
                <a:ea typeface="ＭＳ Ｐゴシック" pitchFamily="34" charset="-128"/>
              </a:rPr>
              <a:t>The output of the tracking are light tracks, with following information</a:t>
            </a:r>
          </a:p>
          <a:p>
            <a:pPr lvl="1"/>
            <a:r>
              <a:rPr lang="en-US" altLang="ja-JP" sz="1050" dirty="0">
                <a:solidFill>
                  <a:srgbClr val="000000"/>
                </a:solidFill>
                <a:ea typeface="ＭＳ Ｐゴシック" pitchFamily="34" charset="-128"/>
              </a:rPr>
              <a:t>Light object information</a:t>
            </a:r>
          </a:p>
          <a:p>
            <a:pPr lvl="1"/>
            <a:r>
              <a:rPr lang="en-US" altLang="ja-JP" sz="1050" dirty="0">
                <a:solidFill>
                  <a:srgbClr val="000000"/>
                </a:solidFill>
                <a:ea typeface="ＭＳ Ｐゴシック" pitchFamily="34" charset="-128"/>
              </a:rPr>
              <a:t>3D-Position (distance)</a:t>
            </a:r>
          </a:p>
          <a:p>
            <a:pPr lvl="1"/>
            <a:r>
              <a:rPr lang="en-US" altLang="ja-JP" sz="1050" dirty="0">
                <a:solidFill>
                  <a:srgbClr val="000000"/>
                </a:solidFill>
                <a:ea typeface="ＭＳ Ｐゴシック" pitchFamily="34" charset="-128"/>
              </a:rPr>
              <a:t>Motion (2D/3D)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05FADE-8993-4FB3-91BE-B38FE7D8A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509954"/>
              </p:ext>
            </p:extLst>
          </p:nvPr>
        </p:nvGraphicFramePr>
        <p:xfrm>
          <a:off x="4923044" y="1657350"/>
          <a:ext cx="3216689" cy="246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Visio" r:id="rId4" imgW="3534728" imgH="3289554" progId="">
                  <p:embed/>
                </p:oleObj>
              </mc:Choice>
              <mc:Fallback>
                <p:oleObj name="Visio" r:id="rId4" imgW="3534728" imgH="328955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405FADE-8993-4FB3-91BE-B38FE7D8A0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740" t="8594" r="3133" b="10313"/>
                      <a:stretch>
                        <a:fillRect/>
                      </a:stretch>
                    </p:blipFill>
                    <p:spPr bwMode="auto">
                      <a:xfrm>
                        <a:off x="4923044" y="1657350"/>
                        <a:ext cx="3216689" cy="2465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3271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33400" y="186927"/>
            <a:ext cx="6903243" cy="486053"/>
          </a:xfrm>
        </p:spPr>
        <p:txBody>
          <a:bodyPr/>
          <a:lstStyle/>
          <a:p>
            <a:r>
              <a:rPr kumimoji="1" lang="en-US" altLang="ja-JP" dirty="0"/>
              <a:t>Detail</a:t>
            </a:r>
            <a:r>
              <a:rPr kumimoji="1" lang="en-US" dirty="0"/>
              <a:t> of Tracking</a:t>
            </a:r>
          </a:p>
        </p:txBody>
      </p:sp>
      <p:sp>
        <p:nvSpPr>
          <p:cNvPr id="12" name="コンテンツ プレースホルダ 2"/>
          <p:cNvSpPr>
            <a:spLocks noGrp="1"/>
          </p:cNvSpPr>
          <p:nvPr>
            <p:ph idx="1"/>
          </p:nvPr>
        </p:nvSpPr>
        <p:spPr>
          <a:xfrm>
            <a:off x="533401" y="735807"/>
            <a:ext cx="7483090" cy="55247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dirty="0"/>
              <a:t>Track each light objects over time</a:t>
            </a:r>
          </a:p>
          <a:p>
            <a:pPr lvl="1"/>
            <a:r>
              <a:rPr kumimoji="1" lang="en-US" dirty="0"/>
              <a:t>Simple flowchart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685800" y="1706490"/>
            <a:ext cx="1147273" cy="23073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sz="788" dirty="0">
                <a:solidFill>
                  <a:schemeClr val="bg2">
                    <a:lumMod val="10000"/>
                  </a:schemeClr>
                </a:solidFill>
              </a:rPr>
              <a:t>Predict tracks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85800" y="2167962"/>
            <a:ext cx="1147273" cy="23073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sz="788" dirty="0">
                <a:solidFill>
                  <a:schemeClr val="bg2">
                    <a:lumMod val="10000"/>
                  </a:schemeClr>
                </a:solidFill>
              </a:rPr>
              <a:t>Associate tracks </a:t>
            </a:r>
          </a:p>
          <a:p>
            <a:pPr algn="ctr"/>
            <a:r>
              <a:rPr lang="en-US" sz="788" dirty="0">
                <a:solidFill>
                  <a:schemeClr val="bg2">
                    <a:lumMod val="10000"/>
                  </a:schemeClr>
                </a:solidFill>
              </a:rPr>
              <a:t>to lights</a:t>
            </a:r>
            <a:endParaRPr kumimoji="1" lang="en-US" sz="78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85800" y="2571750"/>
            <a:ext cx="1147273" cy="23073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sz="788" dirty="0">
                <a:solidFill>
                  <a:schemeClr val="bg2">
                    <a:lumMod val="10000"/>
                  </a:schemeClr>
                </a:solidFill>
              </a:rPr>
              <a:t>Update track </a:t>
            </a:r>
            <a:r>
              <a:rPr kumimoji="1" lang="en-US" sz="788" dirty="0" err="1">
                <a:solidFill>
                  <a:schemeClr val="bg2">
                    <a:lumMod val="10000"/>
                  </a:schemeClr>
                </a:solidFill>
              </a:rPr>
              <a:t>infos</a:t>
            </a:r>
            <a:endParaRPr kumimoji="1" lang="en-US" sz="788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5800" y="2994766"/>
            <a:ext cx="1147273" cy="23073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sz="788" dirty="0">
                <a:solidFill>
                  <a:schemeClr val="bg2">
                    <a:lumMod val="10000"/>
                  </a:schemeClr>
                </a:solidFill>
              </a:rPr>
              <a:t>Add new track</a:t>
            </a:r>
          </a:p>
        </p:txBody>
      </p:sp>
      <p:cxnSp>
        <p:nvCxnSpPr>
          <p:cNvPr id="18" name="直線矢印コネクタ 17"/>
          <p:cNvCxnSpPr>
            <a:cxnSpLocks/>
            <a:endCxn id="13" idx="0"/>
          </p:cNvCxnSpPr>
          <p:nvPr/>
        </p:nvCxnSpPr>
        <p:spPr>
          <a:xfrm>
            <a:off x="1259436" y="1501390"/>
            <a:ext cx="0" cy="20510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3" idx="2"/>
            <a:endCxn id="14" idx="0"/>
          </p:cNvCxnSpPr>
          <p:nvPr/>
        </p:nvCxnSpPr>
        <p:spPr>
          <a:xfrm>
            <a:off x="1259436" y="1937227"/>
            <a:ext cx="0" cy="230735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4" idx="2"/>
            <a:endCxn id="15" idx="0"/>
          </p:cNvCxnSpPr>
          <p:nvPr/>
        </p:nvCxnSpPr>
        <p:spPr>
          <a:xfrm>
            <a:off x="1259436" y="2398699"/>
            <a:ext cx="0" cy="17305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5" idx="2"/>
            <a:endCxn id="16" idx="0"/>
          </p:cNvCxnSpPr>
          <p:nvPr/>
        </p:nvCxnSpPr>
        <p:spPr>
          <a:xfrm>
            <a:off x="1259436" y="2802487"/>
            <a:ext cx="0" cy="19228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16" idx="2"/>
            <a:endCxn id="42" idx="0"/>
          </p:cNvCxnSpPr>
          <p:nvPr/>
        </p:nvCxnSpPr>
        <p:spPr>
          <a:xfrm>
            <a:off x="1259437" y="3225503"/>
            <a:ext cx="1" cy="192279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コンテンツ プレースホルダ 2"/>
          <p:cNvSpPr txBox="1">
            <a:spLocks/>
          </p:cNvSpPr>
          <p:nvPr/>
        </p:nvSpPr>
        <p:spPr>
          <a:xfrm>
            <a:off x="2133602" y="1371600"/>
            <a:ext cx="5959800" cy="3095714"/>
          </a:xfrm>
          <a:prstGeom prst="rect">
            <a:avLst/>
          </a:prstGeom>
        </p:spPr>
        <p:txBody>
          <a:bodyPr vert="horz" lIns="0" tIns="13500" rIns="0" bIns="13500" rtlCol="0">
            <a:normAutofit/>
          </a:bodyPr>
          <a:lstStyle/>
          <a:p>
            <a:pPr marL="133350" indent="-133350" defTabSz="68580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  <a:defRPr/>
            </a:pPr>
            <a:r>
              <a:rPr lang="en-US" sz="1200" dirty="0">
                <a:cs typeface="Arial" pitchFamily="34" charset="0"/>
              </a:rPr>
              <a:t>Dead track flag is set the end of tracking part and will be removed at next frame.</a:t>
            </a:r>
          </a:p>
          <a:p>
            <a:pPr marL="133350" indent="-13335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</a:pPr>
            <a:r>
              <a:rPr lang="en-US" sz="1200" dirty="0">
                <a:cs typeface="Arial" pitchFamily="34" charset="0"/>
              </a:rPr>
              <a:t>Tracking use the SLAM, the </a:t>
            </a:r>
            <a:r>
              <a:rPr lang="en-US" altLang="ja-JP" sz="1200" dirty="0">
                <a:cs typeface="Arial" pitchFamily="34" charset="0"/>
              </a:rPr>
              <a:t>algorithm of </a:t>
            </a:r>
            <a:r>
              <a:rPr lang="en-US" sz="1200" dirty="0">
                <a:cs typeface="Arial" pitchFamily="34" charset="0"/>
              </a:rPr>
              <a:t>tracking estimated from ego motion</a:t>
            </a:r>
          </a:p>
          <a:p>
            <a:pPr marL="133350" indent="-13335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</a:pPr>
            <a:r>
              <a:rPr lang="en-US" sz="1200" dirty="0">
                <a:cs typeface="Arial" pitchFamily="34" charset="0"/>
              </a:rPr>
              <a:t>Find the similar light object and match to the tracking</a:t>
            </a:r>
          </a:p>
          <a:p>
            <a:pPr marL="476250" lvl="1" indent="-13335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</a:pPr>
            <a:r>
              <a:rPr lang="en-US" sz="1200" dirty="0">
                <a:cs typeface="Arial" pitchFamily="34" charset="0"/>
              </a:rPr>
              <a:t>The light near the track will be match</a:t>
            </a:r>
          </a:p>
          <a:p>
            <a:pPr marL="476250" lvl="1" indent="-13335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</a:pPr>
            <a:r>
              <a:rPr lang="en-US" sz="1200" dirty="0">
                <a:cs typeface="Arial" pitchFamily="34" charset="0"/>
              </a:rPr>
              <a:t>The characteristic of the light is also important for matching</a:t>
            </a:r>
          </a:p>
          <a:p>
            <a:pPr marL="133350" indent="-13335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</a:pPr>
            <a:r>
              <a:rPr lang="en-US" sz="1200" dirty="0">
                <a:cs typeface="Arial" pitchFamily="34" charset="0"/>
              </a:rPr>
              <a:t>Association will decide </a:t>
            </a:r>
            <a:r>
              <a:rPr lang="en-US" altLang="zh-CN" sz="1200" dirty="0">
                <a:cs typeface="Arial" pitchFamily="34" charset="0"/>
              </a:rPr>
              <a:t>which</a:t>
            </a:r>
            <a:r>
              <a:rPr lang="en-US" sz="1200" dirty="0">
                <a:cs typeface="Arial" pitchFamily="34" charset="0"/>
              </a:rPr>
              <a:t> light to track</a:t>
            </a:r>
          </a:p>
          <a:p>
            <a:pPr marL="476250" lvl="1" indent="-13335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</a:pPr>
            <a:r>
              <a:rPr lang="en-US" sz="1200" dirty="0">
                <a:cs typeface="Arial" pitchFamily="34" charset="0"/>
              </a:rPr>
              <a:t>Tracking up to 85</a:t>
            </a:r>
          </a:p>
          <a:p>
            <a:pPr marL="476250" lvl="1" indent="-13335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</a:pPr>
            <a:r>
              <a:rPr lang="en-US" sz="1200" dirty="0">
                <a:cs typeface="Arial" pitchFamily="34" charset="0"/>
              </a:rPr>
              <a:t>If the tracking goes to max, the prior light will be tracked</a:t>
            </a:r>
          </a:p>
          <a:p>
            <a:pPr marL="819150" lvl="2" indent="-13335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</a:pPr>
            <a:r>
              <a:rPr lang="en-US" sz="1200" dirty="0">
                <a:cs typeface="Arial" pitchFamily="34" charset="0"/>
              </a:rPr>
              <a:t>Priority will be decided by light information (e.g. distance)</a:t>
            </a:r>
          </a:p>
          <a:p>
            <a:pPr marL="476250" lvl="1" indent="-133350">
              <a:spcAft>
                <a:spcPts val="900"/>
              </a:spcAft>
              <a:buClr>
                <a:schemeClr val="accent1"/>
              </a:buClr>
              <a:buSzPct val="100000"/>
              <a:buBlip>
                <a:blip r:embed="rId3"/>
              </a:buBlip>
            </a:pPr>
            <a:endParaRPr lang="en-US" sz="1200" dirty="0">
              <a:cs typeface="Arial" pitchFamily="34" charset="0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685801" y="3417782"/>
            <a:ext cx="1147273" cy="23073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sz="788" dirty="0">
                <a:solidFill>
                  <a:schemeClr val="bg2">
                    <a:lumMod val="10000"/>
                  </a:schemeClr>
                </a:solidFill>
              </a:rPr>
              <a:t>Add new pair</a:t>
            </a:r>
          </a:p>
        </p:txBody>
      </p:sp>
      <p:cxnSp>
        <p:nvCxnSpPr>
          <p:cNvPr id="44" name="直線矢印コネクタ 43"/>
          <p:cNvCxnSpPr>
            <a:cxnSpLocks/>
            <a:stCxn id="42" idx="2"/>
          </p:cNvCxnSpPr>
          <p:nvPr/>
        </p:nvCxnSpPr>
        <p:spPr>
          <a:xfrm>
            <a:off x="1259437" y="3648519"/>
            <a:ext cx="3205" cy="19228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75226-03F4-4A72-B646-C8A67003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6596"/>
            <a:ext cx="6903243" cy="486053"/>
          </a:xfrm>
        </p:spPr>
        <p:txBody>
          <a:bodyPr/>
          <a:lstStyle/>
          <a:p>
            <a:r>
              <a:rPr lang="en-US" altLang="zh-CN" dirty="0"/>
              <a:t>LSD</a:t>
            </a:r>
            <a:r>
              <a:rPr lang="en-US" dirty="0"/>
              <a:t>: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04AC2C-2C27-449F-86FF-532FB011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359" y="702649"/>
            <a:ext cx="3162300" cy="3623019"/>
          </a:xfrm>
        </p:spPr>
        <p:txBody>
          <a:bodyPr/>
          <a:lstStyle/>
          <a:p>
            <a:r>
              <a:rPr lang="en-US" altLang="ja-JP" sz="1050" dirty="0">
                <a:ea typeface="ＭＳ Ｐゴシック" pitchFamily="34" charset="-128"/>
              </a:rPr>
              <a:t>The analysis attaches classification information to light tracks, based on characteristic features, for further detection of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Vehicles (oncoming or leading traffic)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City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Highway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Tunnel</a:t>
            </a:r>
          </a:p>
          <a:p>
            <a:r>
              <a:rPr lang="en-US" altLang="ja-JP" sz="1050" dirty="0">
                <a:ea typeface="ＭＳ Ｐゴシック" pitchFamily="34" charset="-128"/>
              </a:rPr>
              <a:t>The output of the analysis are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Object list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City data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Highway data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Tunnel data</a:t>
            </a:r>
          </a:p>
          <a:p>
            <a:endParaRPr lang="en-US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D8E3E23C-1D69-4E89-9C21-50E2C0A3E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70123"/>
              </p:ext>
            </p:extLst>
          </p:nvPr>
        </p:nvGraphicFramePr>
        <p:xfrm>
          <a:off x="3886200" y="459622"/>
          <a:ext cx="4340226" cy="352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Visio" r:id="rId4" imgW="9772078" imgH="7126605" progId="">
                  <p:embed/>
                </p:oleObj>
              </mc:Choice>
              <mc:Fallback>
                <p:oleObj name="Visio" r:id="rId4" imgW="9772078" imgH="7126605" progId="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D8E3E23C-1D69-4E89-9C21-50E2C0A3EB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506" t="3384" r="13678" b="3688"/>
                      <a:stretch>
                        <a:fillRect/>
                      </a:stretch>
                    </p:blipFill>
                    <p:spPr bwMode="auto">
                      <a:xfrm>
                        <a:off x="3886200" y="459622"/>
                        <a:ext cx="4340226" cy="3528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38849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>
                <a:solidFill>
                  <a:schemeClr val="tx1"/>
                </a:solidFill>
              </a:rPr>
              <a:t>Detail of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819150"/>
            <a:ext cx="8353425" cy="2813275"/>
          </a:xfrm>
        </p:spPr>
        <p:txBody>
          <a:bodyPr/>
          <a:lstStyle/>
          <a:p>
            <a:r>
              <a:rPr lang="en-US" altLang="ja-JP" sz="1050" dirty="0">
                <a:ea typeface="ＭＳ Ｐゴシック" pitchFamily="34" charset="-128"/>
              </a:rPr>
              <a:t>The vehicle analysis detects oncoming and leading traffic and distinguishes them from reflectors and other active lights such as street lamps.</a:t>
            </a:r>
          </a:p>
          <a:p>
            <a:r>
              <a:rPr lang="en-US" altLang="ja-JP" sz="1050" dirty="0">
                <a:ea typeface="ＭＳ Ｐゴシック" pitchFamily="34" charset="-128"/>
              </a:rPr>
              <a:t>Each light track is processed in four different stages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In the base level the basic features for</a:t>
            </a:r>
            <a:br>
              <a:rPr lang="en-US" altLang="ja-JP" sz="1050" dirty="0">
                <a:ea typeface="ＭＳ Ｐゴシック" pitchFamily="34" charset="-128"/>
              </a:rPr>
            </a:br>
            <a:r>
              <a:rPr lang="en-US" altLang="ja-JP" sz="1050" dirty="0">
                <a:ea typeface="ＭＳ Ｐゴシック" pitchFamily="34" charset="-128"/>
              </a:rPr>
              <a:t>further processing are extracted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In the 1st level a low level classification is</a:t>
            </a:r>
            <a:br>
              <a:rPr lang="en-US" altLang="ja-JP" sz="1050" dirty="0">
                <a:ea typeface="ＭＳ Ｐゴシック" pitchFamily="34" charset="-128"/>
              </a:rPr>
            </a:br>
            <a:r>
              <a:rPr lang="en-US" altLang="ja-JP" sz="1050" dirty="0">
                <a:ea typeface="ＭＳ Ｐゴシック" pitchFamily="34" charset="-128"/>
              </a:rPr>
              <a:t>performed on features like intensity, color,</a:t>
            </a:r>
            <a:br>
              <a:rPr lang="en-US" altLang="ja-JP" sz="1050" dirty="0">
                <a:ea typeface="ＭＳ Ｐゴシック" pitchFamily="34" charset="-128"/>
              </a:rPr>
            </a:br>
            <a:r>
              <a:rPr lang="en-US" altLang="ja-JP" sz="1050" dirty="0">
                <a:ea typeface="ＭＳ Ｐゴシック" pitchFamily="34" charset="-128"/>
              </a:rPr>
              <a:t>motion or temporal behavior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In the 2nd level a high level classification is </a:t>
            </a:r>
            <a:br>
              <a:rPr lang="en-US" altLang="ja-JP" sz="1050" dirty="0">
                <a:ea typeface="ＭＳ Ｐゴシック" pitchFamily="34" charset="-128"/>
              </a:rPr>
            </a:br>
            <a:r>
              <a:rPr lang="en-US" altLang="ja-JP" sz="1050" dirty="0">
                <a:ea typeface="ＭＳ Ｐゴシック" pitchFamily="34" charset="-128"/>
              </a:rPr>
              <a:t>performed on features like the shape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In the 3rd and final level the driving </a:t>
            </a:r>
            <a:br>
              <a:rPr lang="en-US" altLang="ja-JP" sz="1050" dirty="0">
                <a:ea typeface="ＭＳ Ｐゴシック" pitchFamily="34" charset="-128"/>
              </a:rPr>
            </a:br>
            <a:r>
              <a:rPr lang="en-US" altLang="ja-JP" sz="1050" dirty="0">
                <a:ea typeface="ＭＳ Ｐゴシック" pitchFamily="34" charset="-128"/>
              </a:rPr>
              <a:t>directions of the vehicles are detected</a:t>
            </a:r>
            <a:endParaRPr lang="en-US" dirty="0"/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154866"/>
              </p:ext>
            </p:extLst>
          </p:nvPr>
        </p:nvGraphicFramePr>
        <p:xfrm>
          <a:off x="3657600" y="771922"/>
          <a:ext cx="5004768" cy="4068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Visio" r:id="rId4" imgW="9772174" imgH="7126605" progId="">
                  <p:embed/>
                </p:oleObj>
              </mc:Choice>
              <mc:Fallback>
                <p:oleObj name="Visio" r:id="rId4" imgW="9772174" imgH="7126605" progId="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506" t="3384" r="13678" b="3688"/>
                      <a:stretch>
                        <a:fillRect/>
                      </a:stretch>
                    </p:blipFill>
                    <p:spPr bwMode="auto">
                      <a:xfrm>
                        <a:off x="3657600" y="771922"/>
                        <a:ext cx="5004768" cy="4068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418C4-1A1B-4EAD-A178-D9B6065A1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3690"/>
            <a:ext cx="6903243" cy="486053"/>
          </a:xfrm>
        </p:spPr>
        <p:txBody>
          <a:bodyPr/>
          <a:lstStyle/>
          <a:p>
            <a:r>
              <a:rPr lang="en-US" dirty="0"/>
              <a:t>HLA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965B50-D380-4FC1-B41E-8A3A00FD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742951"/>
            <a:ext cx="3009900" cy="3200400"/>
          </a:xfrm>
        </p:spPr>
        <p:txBody>
          <a:bodyPr/>
          <a:lstStyle/>
          <a:p>
            <a:r>
              <a:rPr lang="en-US" altLang="ja-JP" sz="1050" dirty="0">
                <a:ea typeface="ＭＳ Ｐゴシック" pitchFamily="34" charset="-128"/>
              </a:rPr>
              <a:t>The function module interprets the output of the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Image processing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Blockage detection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Current situation, e.g. driving situation </a:t>
            </a:r>
          </a:p>
          <a:p>
            <a:r>
              <a:rPr lang="en-US" altLang="ja-JP" sz="1050" dirty="0">
                <a:ea typeface="ＭＳ Ｐゴシック" pitchFamily="34" charset="-128"/>
              </a:rPr>
              <a:t>The variant selection control the illumination characteristics of the head lamps depending on the HLA variant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HLA light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HLA (standard)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HLA plus</a:t>
            </a:r>
          </a:p>
          <a:p>
            <a:endParaRPr lang="en-US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012ED0FC-84DE-4E5A-89C1-3451BACB6F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724187"/>
              </p:ext>
            </p:extLst>
          </p:nvPr>
        </p:nvGraphicFramePr>
        <p:xfrm>
          <a:off x="4077821" y="506716"/>
          <a:ext cx="4286250" cy="3773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Visio" r:id="rId4" imgW="8206740" imgH="7225474" progId="">
                  <p:embed/>
                </p:oleObj>
              </mc:Choice>
              <mc:Fallback>
                <p:oleObj name="Visio" r:id="rId4" imgW="8206740" imgH="7225474" progId="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012ED0FC-84DE-4E5A-89C1-3451BACB6F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7821" y="506716"/>
                        <a:ext cx="4286250" cy="37732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69587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 idx="1"/>
          </p:nvPr>
        </p:nvSpPr>
        <p:spPr>
          <a:xfrm>
            <a:off x="685800" y="824753"/>
            <a:ext cx="7628334" cy="3672147"/>
          </a:xfrm>
        </p:spPr>
        <p:txBody>
          <a:bodyPr/>
          <a:lstStyle/>
          <a:p>
            <a:r>
              <a:rPr kumimoji="1" lang="en-US" dirty="0"/>
              <a:t>HLA has following factories to decide behavior.</a:t>
            </a:r>
          </a:p>
          <a:p>
            <a:pPr lvl="1"/>
            <a:r>
              <a:rPr kumimoji="1" lang="en-US" dirty="0"/>
              <a:t>Ambient brightness</a:t>
            </a:r>
          </a:p>
          <a:p>
            <a:pPr lvl="1"/>
            <a:r>
              <a:rPr kumimoji="1" lang="en-US" dirty="0"/>
              <a:t>Velocity</a:t>
            </a:r>
          </a:p>
          <a:p>
            <a:pPr lvl="1"/>
            <a:r>
              <a:rPr kumimoji="1" lang="en-US" dirty="0"/>
              <a:t>City </a:t>
            </a:r>
          </a:p>
          <a:p>
            <a:pPr lvl="1"/>
            <a:r>
              <a:rPr kumimoji="1" lang="en-US" dirty="0"/>
              <a:t>Tunnel </a:t>
            </a:r>
          </a:p>
          <a:p>
            <a:pPr lvl="1"/>
            <a:r>
              <a:rPr kumimoji="1" lang="en-US" dirty="0"/>
              <a:t>Object Vehicle </a:t>
            </a:r>
          </a:p>
          <a:p>
            <a:pPr lvl="1"/>
            <a:r>
              <a:rPr kumimoji="1" lang="en-US" dirty="0"/>
              <a:t>Blockage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85800" y="303865"/>
            <a:ext cx="8353425" cy="720726"/>
          </a:xfrm>
        </p:spPr>
        <p:txBody>
          <a:bodyPr/>
          <a:lstStyle/>
          <a:p>
            <a:r>
              <a:rPr kumimoji="1" lang="en-US" dirty="0"/>
              <a:t>HLA Turn Off Reason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116" name="Picture 4" descr="http://images.clipartpanda.com/question-clipart-for-powerpoint-guess-clipart-jpg_3626-Question-Mark-Cartoon-Character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1972" y="509883"/>
            <a:ext cx="1428679" cy="229046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28950" y="3091504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3888150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0B28-7AFC-4D6A-A518-B99CF8BD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>
                <a:solidFill>
                  <a:schemeClr val="tx1"/>
                </a:solidFill>
              </a:rPr>
              <a:t>TSA Algorithm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DCEF7-960D-462C-837B-13AF1225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89747"/>
            <a:ext cx="4495800" cy="3032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E3AC68-E5D7-40BA-80B5-63496EFA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81" y="1873720"/>
            <a:ext cx="4056219" cy="11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346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3B0-B14D-4BAB-860C-B16A36245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6" y="438150"/>
            <a:ext cx="8353425" cy="720726"/>
          </a:xfrm>
        </p:spPr>
        <p:txBody>
          <a:bodyPr/>
          <a:lstStyle/>
          <a:p>
            <a:r>
              <a:rPr lang="en-US" dirty="0"/>
              <a:t>SR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E5B49-EF23-4653-8737-696E5E0F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8882"/>
            <a:ext cx="6919914" cy="32132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4B7E79-04C8-4D6E-8BD2-FD37950B04B1}"/>
              </a:ext>
            </a:extLst>
          </p:cNvPr>
          <p:cNvSpPr txBox="1"/>
          <p:nvPr/>
        </p:nvSpPr>
        <p:spPr>
          <a:xfrm>
            <a:off x="304800" y="97089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0652237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1CB7-9490-4E56-8673-5532073D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Target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1DCB2-87BE-446E-8D51-447D670E69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05200" y="1087798"/>
            <a:ext cx="5099050" cy="1159510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dirty="0"/>
              <a:t>L1 New</a:t>
            </a:r>
          </a:p>
          <a:p>
            <a:pPr>
              <a:spcBef>
                <a:spcPts val="500"/>
              </a:spcBef>
            </a:pPr>
            <a:r>
              <a:rPr lang="en-US" dirty="0"/>
              <a:t>L2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17964-D931-474F-9AD9-1F17A4B9B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5200" y="1059582"/>
            <a:ext cx="5099050" cy="521568"/>
          </a:xfrm>
        </p:spPr>
        <p:txBody>
          <a:bodyPr bIns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Target Group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(Level of participant before the training)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906A1-460F-40EA-B38F-2AC0842E46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/>
              <a:t>Help participants to reach skill level 3 Advanced</a:t>
            </a:r>
          </a:p>
          <a:p>
            <a:pPr>
              <a:spcBef>
                <a:spcPts val="500"/>
              </a:spcBef>
            </a:pPr>
            <a:r>
              <a:rPr lang="en-US" dirty="0"/>
              <a:t>Know more about functions algorithm and behavior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3E5B84-AECF-42E7-B80E-C3B2BB74EA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98850" y="2355490"/>
            <a:ext cx="5099050" cy="521568"/>
          </a:xfrm>
        </p:spPr>
        <p:txBody>
          <a:bodyPr bIns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Training Target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(what can be achieved/gained after having the training)</a:t>
            </a:r>
          </a:p>
        </p:txBody>
      </p:sp>
    </p:spTree>
    <p:extLst>
      <p:ext uri="{BB962C8B-B14F-4D97-AF65-F5344CB8AC3E}">
        <p14:creationId xmlns:p14="http://schemas.microsoft.com/office/powerpoint/2010/main" val="334826935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3B0-B14D-4BAB-860C-B16A36245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6" y="438150"/>
            <a:ext cx="8353425" cy="720726"/>
          </a:xfrm>
        </p:spPr>
        <p:txBody>
          <a:bodyPr/>
          <a:lstStyle/>
          <a:p>
            <a:r>
              <a:rPr lang="en-US" dirty="0"/>
              <a:t>SR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0C6DA-3B5E-40D0-BBB6-D9F6A417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58443"/>
            <a:ext cx="6629400" cy="3228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8F0817-B42B-4425-BA0A-2264CFE09B6C}"/>
              </a:ext>
            </a:extLst>
          </p:cNvPr>
          <p:cNvSpPr txBox="1"/>
          <p:nvPr/>
        </p:nvSpPr>
        <p:spPr>
          <a:xfrm>
            <a:off x="342900" y="89535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419679048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3B0-B14D-4BAB-860C-B16A36245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6" y="361950"/>
            <a:ext cx="8353425" cy="720726"/>
          </a:xfrm>
        </p:spPr>
        <p:txBody>
          <a:bodyPr/>
          <a:lstStyle/>
          <a:p>
            <a:r>
              <a:rPr lang="en-US" dirty="0"/>
              <a:t>SR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07BA71-4062-47A7-9F67-005AE72EB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37843"/>
            <a:ext cx="5810813" cy="3682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43E2FA-4AC6-476D-8CD1-A2F9A6309448}"/>
              </a:ext>
            </a:extLst>
          </p:cNvPr>
          <p:cNvSpPr txBox="1"/>
          <p:nvPr/>
        </p:nvSpPr>
        <p:spPr>
          <a:xfrm>
            <a:off x="284788" y="73463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FD4DB-E86C-4436-BBF0-C368E4249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859" y="688342"/>
            <a:ext cx="57626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049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E3B0-B14D-4BAB-860C-B16A36245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6" y="438150"/>
            <a:ext cx="8353425" cy="720726"/>
          </a:xfrm>
        </p:spPr>
        <p:txBody>
          <a:bodyPr/>
          <a:lstStyle/>
          <a:p>
            <a:r>
              <a:rPr lang="en-US" dirty="0"/>
              <a:t>SR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1F7194-1B0A-47EE-9D4A-9AB14FE98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20" y="863084"/>
            <a:ext cx="5981224" cy="3266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C09A9A-BD75-41E8-9FF1-76418014EC70}"/>
              </a:ext>
            </a:extLst>
          </p:cNvPr>
          <p:cNvSpPr txBox="1"/>
          <p:nvPr/>
        </p:nvSpPr>
        <p:spPr>
          <a:xfrm>
            <a:off x="321186" y="8630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Afterburner</a:t>
            </a:r>
          </a:p>
        </p:txBody>
      </p:sp>
    </p:spTree>
    <p:extLst>
      <p:ext uri="{BB962C8B-B14F-4D97-AF65-F5344CB8AC3E}">
        <p14:creationId xmlns:p14="http://schemas.microsoft.com/office/powerpoint/2010/main" val="335217304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7C65-D538-4D2F-8118-B661F375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B8E0-AB7D-483B-B881-97D347BCE48A}"/>
              </a:ext>
            </a:extLst>
          </p:cNvPr>
          <p:cNvSpPr txBox="1"/>
          <p:nvPr/>
        </p:nvSpPr>
        <p:spPr>
          <a:xfrm>
            <a:off x="304800" y="7541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4556EF-6BB1-4C3D-8123-7CDA678F4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54" y="1651747"/>
            <a:ext cx="3815294" cy="1519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057790-F5F1-41C1-BF68-E7C305CD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150452"/>
            <a:ext cx="1322947" cy="1505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9EFD1-A8DA-4E49-9819-39BE8CBE9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93" y="1154287"/>
            <a:ext cx="1170533" cy="1646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55BE7-B47D-4652-A719-6934622D3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60" y="1150452"/>
            <a:ext cx="774259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4389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3EAFA-6C64-4D59-A40A-DB8746E7B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303212"/>
            <a:ext cx="8353425" cy="720726"/>
          </a:xfrm>
        </p:spPr>
        <p:txBody>
          <a:bodyPr/>
          <a:lstStyle/>
          <a:p>
            <a:r>
              <a:rPr lang="en-US" dirty="0"/>
              <a:t>TSA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2FC2E6-3ABE-462D-B92C-BA2AA8CA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733550"/>
            <a:ext cx="4918488" cy="22817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430025-D0AD-42C6-8356-A972C89A21FD}"/>
              </a:ext>
            </a:extLst>
          </p:cNvPr>
          <p:cNvSpPr/>
          <p:nvPr/>
        </p:nvSpPr>
        <p:spPr>
          <a:xfrm>
            <a:off x="395289" y="971550"/>
            <a:ext cx="78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Traffic Sign Assist is a kind of driver assistance function which makes use of (country-specific) traffic rules to interpret the recognized traffic signs and issues resulting information to the driver (e.g. speed limit cancellation while overtaking is still forbidden). 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14428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BFB2-9BA5-4314-B611-36E3642D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21533-0903-4311-8DB2-387B27E1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31" y="819150"/>
            <a:ext cx="5410337" cy="3319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A7A49-E2FE-4AD0-A8CE-1826A36273A7}"/>
              </a:ext>
            </a:extLst>
          </p:cNvPr>
          <p:cNvSpPr txBox="1"/>
          <p:nvPr/>
        </p:nvSpPr>
        <p:spPr>
          <a:xfrm>
            <a:off x="304800" y="8953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MTS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388396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116" name="Picture 4" descr="http://images.clipartpanda.com/question-clipart-for-powerpoint-guess-clipart-jpg_3626-Question-Mark-Cartoon-Character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1972" y="509883"/>
            <a:ext cx="1428679" cy="229046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28950" y="3091504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9412126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9284" y="742950"/>
            <a:ext cx="8353425" cy="72072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693" y="3211860"/>
            <a:ext cx="2514600" cy="9359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TRAINER CONTACT INFO:</a:t>
            </a:r>
          </a:p>
          <a:p>
            <a:pPr>
              <a:spcBef>
                <a:spcPts val="0"/>
              </a:spcBef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Yefei Wei</a:t>
            </a:r>
          </a:p>
          <a:p>
            <a:pPr>
              <a:spcBef>
                <a:spcPts val="0"/>
              </a:spcBef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Skype: Yefei, Wei(uia70152)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 Phone:3916 5785</a:t>
            </a:r>
          </a:p>
          <a:p>
            <a:pPr>
              <a:spcBef>
                <a:spcPts val="0"/>
              </a:spcBef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EAA91A0-4BC6-42C1-A821-BD1ABCA704F1}"/>
              </a:ext>
            </a:extLst>
          </p:cNvPr>
          <p:cNvSpPr txBox="1">
            <a:spLocks/>
          </p:cNvSpPr>
          <p:nvPr/>
        </p:nvSpPr>
        <p:spPr>
          <a:xfrm>
            <a:off x="515042" y="1245519"/>
            <a:ext cx="6647758" cy="1404602"/>
          </a:xfrm>
          <a:prstGeom prst="rect">
            <a:avLst/>
          </a:prstGeom>
        </p:spPr>
        <p:txBody>
          <a:bodyPr vert="horz" lIns="0" tIns="18000" rIns="0" bIns="1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25000"/>
              <a:buFontTx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FEEDBACK:</a:t>
            </a: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Please share your feedback by the following link or by scanning the following QR-code:</a:t>
            </a: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https://www.wjx.cn/jq/42915896.aspx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D9FA776-9E95-4933-AAFE-B88C3E48164A}"/>
              </a:ext>
            </a:extLst>
          </p:cNvPr>
          <p:cNvSpPr txBox="1">
            <a:spLocks/>
          </p:cNvSpPr>
          <p:nvPr/>
        </p:nvSpPr>
        <p:spPr>
          <a:xfrm>
            <a:off x="2590800" y="3211860"/>
            <a:ext cx="2514600" cy="935930"/>
          </a:xfrm>
          <a:prstGeom prst="rect">
            <a:avLst/>
          </a:prstGeom>
        </p:spPr>
        <p:txBody>
          <a:bodyPr vert="horz" lIns="0" tIns="18000" rIns="0" bIns="1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25000"/>
              <a:buFontTx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Zhongwen Ye</a:t>
            </a:r>
          </a:p>
          <a:p>
            <a:pPr>
              <a:spcBef>
                <a:spcPts val="0"/>
              </a:spcBef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Skype: ye, zhongwen03(uib65042)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 Phone:3916 5623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AF7810-5D46-4F4C-A7C2-5B62A7734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7" t="8471" r="10893" b="10061"/>
          <a:stretch/>
        </p:blipFill>
        <p:spPr>
          <a:xfrm>
            <a:off x="515042" y="2046946"/>
            <a:ext cx="897934" cy="914400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487BADD-8B96-43FB-8567-72D60FDAC76A}"/>
              </a:ext>
            </a:extLst>
          </p:cNvPr>
          <p:cNvSpPr txBox="1">
            <a:spLocks/>
          </p:cNvSpPr>
          <p:nvPr/>
        </p:nvSpPr>
        <p:spPr>
          <a:xfrm>
            <a:off x="1448393" y="2774293"/>
            <a:ext cx="3962400" cy="313394"/>
          </a:xfrm>
          <a:prstGeom prst="rect">
            <a:avLst/>
          </a:prstGeom>
        </p:spPr>
        <p:txBody>
          <a:bodyPr vert="horz" lIns="0" tIns="18000" rIns="0" bIns="18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25000"/>
              <a:buFontTx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Please finish before you leave the class room. Thank you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Agenda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403648" y="1347789"/>
            <a:ext cx="7345066" cy="2824162"/>
          </a:xfrm>
        </p:spPr>
        <p:txBody>
          <a:bodyPr>
            <a:normAutofit/>
          </a:bodyPr>
          <a:lstStyle/>
          <a:p>
            <a:r>
              <a:rPr lang="en-US" dirty="0"/>
              <a:t>The detection module – LSD(</a:t>
            </a:r>
            <a:r>
              <a:rPr lang="en-US" dirty="0">
                <a:solidFill>
                  <a:srgbClr val="FFC000"/>
                </a:solidFill>
              </a:rPr>
              <a:t>L</a:t>
            </a:r>
            <a:r>
              <a:rPr lang="en-US" dirty="0"/>
              <a:t>ight </a:t>
            </a:r>
            <a:r>
              <a:rPr lang="en-US" dirty="0">
                <a:solidFill>
                  <a:srgbClr val="FFC000"/>
                </a:solidFill>
              </a:rPr>
              <a:t>S</a:t>
            </a:r>
            <a:r>
              <a:rPr lang="en-US" dirty="0"/>
              <a:t>ource </a:t>
            </a:r>
            <a:r>
              <a:rPr lang="en-US" dirty="0">
                <a:solidFill>
                  <a:srgbClr val="FFC000"/>
                </a:solidFill>
              </a:rPr>
              <a:t>D</a:t>
            </a:r>
            <a:r>
              <a:rPr lang="en-US" dirty="0"/>
              <a:t>etection)</a:t>
            </a:r>
          </a:p>
          <a:p>
            <a:r>
              <a:rPr lang="en-US" dirty="0"/>
              <a:t>Function introduction – HLA(</a:t>
            </a:r>
            <a:r>
              <a:rPr lang="en-US" dirty="0">
                <a:solidFill>
                  <a:srgbClr val="FFC000"/>
                </a:solidFill>
              </a:rPr>
              <a:t>H</a:t>
            </a:r>
            <a:r>
              <a:rPr lang="en-US" dirty="0"/>
              <a:t>ead </a:t>
            </a:r>
            <a:r>
              <a:rPr lang="en-US" dirty="0">
                <a:solidFill>
                  <a:srgbClr val="FFC000"/>
                </a:solidFill>
              </a:rPr>
              <a:t>L</a:t>
            </a:r>
            <a:r>
              <a:rPr lang="en-US" dirty="0"/>
              <a:t>ight 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/>
              <a:t>ssist)</a:t>
            </a:r>
          </a:p>
          <a:p>
            <a:r>
              <a:rPr lang="en-US" dirty="0"/>
              <a:t>The detection module – SR(</a:t>
            </a:r>
            <a:r>
              <a:rPr lang="en-US" dirty="0">
                <a:solidFill>
                  <a:srgbClr val="FFC000"/>
                </a:solidFill>
              </a:rPr>
              <a:t>S</a:t>
            </a:r>
            <a:r>
              <a:rPr lang="en-US" dirty="0"/>
              <a:t>ign </a:t>
            </a:r>
            <a:r>
              <a:rPr lang="en-US" dirty="0">
                <a:solidFill>
                  <a:srgbClr val="FFC000"/>
                </a:solidFill>
              </a:rPr>
              <a:t>R</a:t>
            </a:r>
            <a:r>
              <a:rPr lang="en-US" dirty="0"/>
              <a:t>ecognition)</a:t>
            </a:r>
          </a:p>
          <a:p>
            <a:r>
              <a:rPr lang="en-US" dirty="0"/>
              <a:t>Function introduction – TSA(</a:t>
            </a:r>
            <a:r>
              <a:rPr lang="en-US" dirty="0">
                <a:solidFill>
                  <a:srgbClr val="FFC000"/>
                </a:solidFill>
              </a:rPr>
              <a:t>T</a:t>
            </a:r>
            <a:r>
              <a:rPr lang="en-US" dirty="0"/>
              <a:t>raffic </a:t>
            </a:r>
            <a:r>
              <a:rPr lang="en-US" dirty="0">
                <a:solidFill>
                  <a:srgbClr val="FFC000"/>
                </a:solidFill>
              </a:rPr>
              <a:t>S</a:t>
            </a:r>
            <a:r>
              <a:rPr lang="en-US" dirty="0"/>
              <a:t>ign 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/>
              <a:t>ssist)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6D318C-30E1-4DC8-9EA4-9FC6BCD8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7475"/>
            <a:ext cx="7642622" cy="486053"/>
          </a:xfrm>
        </p:spPr>
        <p:txBody>
          <a:bodyPr/>
          <a:lstStyle/>
          <a:p>
            <a:r>
              <a:rPr lang="en-US" altLang="zh-CN" dirty="0"/>
              <a:t>HLA </a:t>
            </a:r>
            <a:r>
              <a:rPr lang="en-US" dirty="0"/>
              <a:t>Algorithm Architecture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89C7AE-6E15-4DF8-82D3-3EE579A77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09369"/>
              </p:ext>
            </p:extLst>
          </p:nvPr>
        </p:nvGraphicFramePr>
        <p:xfrm>
          <a:off x="1143000" y="581372"/>
          <a:ext cx="6629400" cy="3774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4" imgW="10490454" imgH="6764846" progId="">
                  <p:embed/>
                </p:oleObj>
              </mc:Choice>
              <mc:Fallback>
                <p:oleObj name="Visio" r:id="rId4" imgW="10490454" imgH="6764846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589C7AE-6E15-4DF8-82D3-3EE579A77F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704" t="8586" r="3127" b="10275"/>
                      <a:stretch>
                        <a:fillRect/>
                      </a:stretch>
                    </p:blipFill>
                    <p:spPr bwMode="auto">
                      <a:xfrm>
                        <a:off x="1143000" y="581372"/>
                        <a:ext cx="6629400" cy="3774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6727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 idx="1"/>
          </p:nvPr>
        </p:nvSpPr>
        <p:spPr>
          <a:xfrm>
            <a:off x="395286" y="735547"/>
            <a:ext cx="7628337" cy="3672147"/>
          </a:xfrm>
        </p:spPr>
        <p:txBody>
          <a:bodyPr/>
          <a:lstStyle/>
          <a:p>
            <a:r>
              <a:rPr kumimoji="1" lang="en-US" dirty="0"/>
              <a:t>Basic recognition will provide the information of lights such as..</a:t>
            </a:r>
          </a:p>
          <a:p>
            <a:pPr lvl="1"/>
            <a:r>
              <a:rPr kumimoji="1" lang="en-US" dirty="0"/>
              <a:t>Position</a:t>
            </a:r>
          </a:p>
          <a:p>
            <a:pPr lvl="1"/>
            <a:r>
              <a:rPr kumimoji="1" lang="en-US" dirty="0"/>
              <a:t>3D Motion</a:t>
            </a:r>
          </a:p>
          <a:p>
            <a:pPr lvl="1"/>
            <a:r>
              <a:rPr kumimoji="1" lang="en-US" dirty="0"/>
              <a:t>Classification</a:t>
            </a:r>
          </a:p>
          <a:p>
            <a:pPr lvl="1"/>
            <a:r>
              <a:rPr kumimoji="1" lang="en-US" dirty="0"/>
              <a:t>Pair track information</a:t>
            </a:r>
          </a:p>
          <a:p>
            <a:pPr marL="0" indent="0">
              <a:buNone/>
            </a:pPr>
            <a:endParaRPr kumimoji="1" 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LSD 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8641003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56BF4-38DD-48C5-8EC0-0970D826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CEACA-73E7-4DDC-B6C9-AB2AFD5B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LSD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BCCFD-C8D7-4A3F-8D04-062519D2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14" y="1123950"/>
            <a:ext cx="5790470" cy="2512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A8359A-C282-42D7-BF41-EC08E9E5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00065"/>
            <a:ext cx="1725433" cy="19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55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53A91C-A849-4F57-B655-6673BD8E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6548"/>
            <a:ext cx="6903243" cy="486053"/>
          </a:xfrm>
        </p:spPr>
        <p:txBody>
          <a:bodyPr/>
          <a:lstStyle/>
          <a:p>
            <a:r>
              <a:rPr lang="en-US" altLang="zh-CN" dirty="0"/>
              <a:t>LSD</a:t>
            </a:r>
            <a:r>
              <a:rPr lang="en-US" dirty="0"/>
              <a:t>: Segmentation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0A7864-59DA-4D90-BD37-A19C9FFC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35808"/>
            <a:ext cx="7337823" cy="3671888"/>
          </a:xfrm>
        </p:spPr>
        <p:txBody>
          <a:bodyPr/>
          <a:lstStyle/>
          <a:p>
            <a:r>
              <a:rPr lang="en-US" altLang="ja-JP" sz="1050" dirty="0">
                <a:ea typeface="ＭＳ Ｐゴシック" pitchFamily="34" charset="-128"/>
              </a:rPr>
              <a:t>The segmentation searches for spots of local brightness maxima in the ROI of the image. </a:t>
            </a:r>
          </a:p>
          <a:p>
            <a:r>
              <a:rPr lang="en-US" altLang="ja-JP" sz="1050" dirty="0">
                <a:ea typeface="ＭＳ Ｐゴシック" pitchFamily="34" charset="-128"/>
              </a:rPr>
              <a:t>The output of the segmentation is a light object list, with the following information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Intensity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RGB-color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Position</a:t>
            </a:r>
          </a:p>
          <a:p>
            <a:pPr lvl="1"/>
            <a:r>
              <a:rPr lang="en-US" altLang="ja-JP" sz="1050" dirty="0">
                <a:ea typeface="ＭＳ Ｐゴシック" pitchFamily="34" charset="-128"/>
              </a:rPr>
              <a:t>Size</a:t>
            </a:r>
            <a:endParaRPr lang="en-US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1B2BD23A-DC89-4D7E-8C79-DF3D35C3E1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6045" y="1714500"/>
          <a:ext cx="3505213" cy="2520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4" imgW="3957638" imgH="3406616" progId="">
                  <p:embed/>
                </p:oleObj>
              </mc:Choice>
              <mc:Fallback>
                <p:oleObj name="Visio" r:id="rId4" imgW="3957638" imgH="3406616" progId="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1B2BD23A-DC89-4D7E-8C79-DF3D35C3E1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740" t="8594" r="3133" b="10313"/>
                      <a:stretch>
                        <a:fillRect/>
                      </a:stretch>
                    </p:blipFill>
                    <p:spPr bwMode="auto">
                      <a:xfrm>
                        <a:off x="2736045" y="1714500"/>
                        <a:ext cx="3505213" cy="2520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88294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33400" y="209550"/>
            <a:ext cx="6903243" cy="486053"/>
          </a:xfrm>
        </p:spPr>
        <p:txBody>
          <a:bodyPr/>
          <a:lstStyle/>
          <a:p>
            <a:r>
              <a:rPr kumimoji="1" lang="en-US" dirty="0"/>
              <a:t>Detail of Segmentation (1/3)</a:t>
            </a:r>
          </a:p>
        </p:txBody>
      </p:sp>
      <p:sp>
        <p:nvSpPr>
          <p:cNvPr id="16" name="コンテンツ プレースホルダ 2"/>
          <p:cNvSpPr>
            <a:spLocks noGrp="1"/>
          </p:cNvSpPr>
          <p:nvPr>
            <p:ph idx="1"/>
          </p:nvPr>
        </p:nvSpPr>
        <p:spPr>
          <a:xfrm>
            <a:off x="533400" y="735808"/>
            <a:ext cx="8001000" cy="343614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dirty="0"/>
              <a:t>Input of segmentation come from imager</a:t>
            </a:r>
          </a:p>
          <a:p>
            <a:pPr lvl="1"/>
            <a:r>
              <a:rPr kumimoji="1" lang="en-US" dirty="0"/>
              <a:t>The raw data will provided by the Bayer Pattern</a:t>
            </a:r>
          </a:p>
          <a:p>
            <a:r>
              <a:rPr kumimoji="1" lang="en-US" dirty="0"/>
              <a:t>Segmentation finds the high intensity pixels as light objects</a:t>
            </a:r>
          </a:p>
          <a:p>
            <a:pPr lvl="1"/>
            <a:r>
              <a:rPr kumimoji="1" lang="en-US" dirty="0"/>
              <a:t>Use red-color only to detect intensity(for performance)</a:t>
            </a:r>
          </a:p>
          <a:p>
            <a:pPr lvl="2"/>
            <a:r>
              <a:rPr kumimoji="1" lang="en-US" altLang="ja-JP" dirty="0"/>
              <a:t>Skip the non-red data to reduce using the resource.</a:t>
            </a:r>
          </a:p>
          <a:p>
            <a:pPr lvl="2"/>
            <a:r>
              <a:rPr kumimoji="1" lang="en-US" dirty="0"/>
              <a:t>To keep the performance with limited hardware resource,</a:t>
            </a:r>
            <a:br>
              <a:rPr kumimoji="1" lang="en-US" dirty="0"/>
            </a:br>
            <a:r>
              <a:rPr kumimoji="1" lang="en-US" dirty="0"/>
              <a:t>kind of filtering need to reduce the memory and calculation.</a:t>
            </a:r>
          </a:p>
          <a:p>
            <a:r>
              <a:rPr kumimoji="1" lang="en-US" dirty="0"/>
              <a:t>Step will be Segment by lines -&gt; convert lines to region -&gt; create light object list</a:t>
            </a:r>
          </a:p>
          <a:p>
            <a:pPr lvl="1"/>
            <a:endParaRPr kumimoji="1" lang="en-US" dirty="0"/>
          </a:p>
          <a:p>
            <a:r>
              <a:rPr kumimoji="1" lang="en-US" dirty="0"/>
              <a:t>Basic classification also calculated</a:t>
            </a:r>
          </a:p>
          <a:p>
            <a:pPr lvl="1"/>
            <a:r>
              <a:rPr kumimoji="1" lang="en-US" dirty="0"/>
              <a:t>Basic pair-light estimation</a:t>
            </a:r>
          </a:p>
          <a:p>
            <a:pPr lvl="2"/>
            <a:r>
              <a:rPr kumimoji="1" lang="en-US" dirty="0"/>
              <a:t>Only from the intensity and position</a:t>
            </a:r>
          </a:p>
          <a:p>
            <a:endParaRPr kumimoji="1" lang="en-US" dirty="0"/>
          </a:p>
        </p:txBody>
      </p:sp>
      <p:graphicFrame>
        <p:nvGraphicFramePr>
          <p:cNvPr id="17" name="表 16"/>
          <p:cNvGraphicFramePr>
            <a:graphicFrameLocks noGrp="1"/>
          </p:cNvGraphicFramePr>
          <p:nvPr/>
        </p:nvGraphicFramePr>
        <p:xfrm>
          <a:off x="6985140" y="735546"/>
          <a:ext cx="8128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R</a:t>
                      </a: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R</a:t>
                      </a: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R</a:t>
                      </a: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R</a:t>
                      </a: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R</a:t>
                      </a: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2"/>
                          </a:solidFill>
                        </a:rPr>
                        <a:t>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テキスト ボックス 17"/>
          <p:cNvSpPr txBox="1"/>
          <p:nvPr/>
        </p:nvSpPr>
        <p:spPr>
          <a:xfrm>
            <a:off x="6669405" y="1680210"/>
            <a:ext cx="145584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The image</a:t>
            </a:r>
            <a:r>
              <a:rPr kumimoji="1" lang="en-US" sz="788" dirty="0"/>
              <a:t> of </a:t>
            </a:r>
            <a:r>
              <a:rPr lang="en-US" sz="788" dirty="0"/>
              <a:t>B</a:t>
            </a:r>
            <a:r>
              <a:rPr kumimoji="1" lang="en-US" sz="788" dirty="0"/>
              <a:t>ayer Pattern.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46880" y="188317"/>
            <a:ext cx="6903243" cy="486053"/>
          </a:xfrm>
        </p:spPr>
        <p:txBody>
          <a:bodyPr/>
          <a:lstStyle/>
          <a:p>
            <a:r>
              <a:rPr kumimoji="1" lang="en-US" altLang="ja-JP" dirty="0"/>
              <a:t>Detail</a:t>
            </a:r>
            <a:r>
              <a:rPr kumimoji="1" lang="en-US" dirty="0"/>
              <a:t> of Segmentation (2/3)</a:t>
            </a:r>
          </a:p>
        </p:txBody>
      </p:sp>
      <p:sp>
        <p:nvSpPr>
          <p:cNvPr id="16" name="コンテンツ プレースホルダ 2"/>
          <p:cNvSpPr>
            <a:spLocks noGrp="1"/>
          </p:cNvSpPr>
          <p:nvPr>
            <p:ph idx="1"/>
          </p:nvPr>
        </p:nvSpPr>
        <p:spPr>
          <a:xfrm>
            <a:off x="546880" y="674370"/>
            <a:ext cx="7505556" cy="1634490"/>
          </a:xfrm>
        </p:spPr>
        <p:txBody>
          <a:bodyPr>
            <a:normAutofit fontScale="62500" lnSpcReduction="20000"/>
          </a:bodyPr>
          <a:lstStyle/>
          <a:p>
            <a:r>
              <a:rPr kumimoji="1" lang="en-US" dirty="0"/>
              <a:t>Segment lines: </a:t>
            </a:r>
          </a:p>
          <a:p>
            <a:pPr lvl="1"/>
            <a:r>
              <a:rPr kumimoji="1" lang="en-US" dirty="0"/>
              <a:t>Segment each line to segmented line</a:t>
            </a:r>
          </a:p>
          <a:p>
            <a:pPr lvl="2"/>
            <a:r>
              <a:rPr kumimoji="1" lang="en-US" dirty="0"/>
              <a:t>Find maxima for each segmented lines</a:t>
            </a:r>
          </a:p>
          <a:p>
            <a:pPr lvl="1"/>
            <a:r>
              <a:rPr kumimoji="1" lang="en-US" dirty="0"/>
              <a:t>Intensity leveled for 3 steps. Light is find if the level is changed.</a:t>
            </a:r>
          </a:p>
          <a:p>
            <a:pPr lvl="2"/>
            <a:r>
              <a:rPr kumimoji="1" lang="en-US" dirty="0"/>
              <a:t>The threshold of the level will be change after the one cycle of segmentation, </a:t>
            </a:r>
            <a:br>
              <a:rPr kumimoji="1" lang="en-US" dirty="0"/>
            </a:br>
            <a:r>
              <a:rPr kumimoji="1" lang="en-US" dirty="0"/>
              <a:t>to get better segmentation result with different ambient brightness.</a:t>
            </a:r>
          </a:p>
          <a:p>
            <a:pPr lvl="2"/>
            <a:r>
              <a:rPr kumimoji="1" lang="en-US" dirty="0"/>
              <a:t>The highest intensity level will be center of light. </a:t>
            </a:r>
            <a:br>
              <a:rPr kumimoji="1" lang="en-US" dirty="0"/>
            </a:br>
            <a:r>
              <a:rPr kumimoji="1" lang="en-US" dirty="0"/>
              <a:t>If same level continues, center of those detected as one light.</a:t>
            </a:r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71190"/>
              </p:ext>
            </p:extLst>
          </p:nvPr>
        </p:nvGraphicFramePr>
        <p:xfrm>
          <a:off x="2101875" y="2459576"/>
          <a:ext cx="3078350" cy="8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60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180</a:t>
                      </a:r>
                    </a:p>
                  </a:txBody>
                  <a:tcPr marL="68580" marR="68580" marT="34290" marB="34290"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180</a:t>
                      </a:r>
                    </a:p>
                  </a:txBody>
                  <a:tcPr marL="68580" marR="68580" marT="34290" marB="34290"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68580" marR="68580" marT="34290" marB="3429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80</a:t>
                      </a:r>
                    </a:p>
                  </a:txBody>
                  <a:tcPr marL="68580" marR="68580" marT="34290" marB="3429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120</a:t>
                      </a:r>
                    </a:p>
                  </a:txBody>
                  <a:tcPr marL="68580" marR="68580" marT="34290" marB="3429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 marL="68580" marR="68580" marT="34290" marB="34290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034038"/>
              </p:ext>
            </p:extLst>
          </p:nvPr>
        </p:nvGraphicFramePr>
        <p:xfrm>
          <a:off x="5206430" y="2188137"/>
          <a:ext cx="2102284" cy="108375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20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5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en-US" sz="600" dirty="0"/>
                        <a:t>Maxima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Maxima</a:t>
                      </a:r>
                    </a:p>
                    <a:p>
                      <a:r>
                        <a:rPr lang="en-US" sz="600" dirty="0"/>
                        <a:t>Position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L1 - length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L2</a:t>
                      </a:r>
                      <a:r>
                        <a:rPr lang="en-US" altLang="ja-JP" sz="600" dirty="0"/>
                        <a:t>- length</a:t>
                      </a:r>
                      <a:endParaRPr lang="en-US" sz="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L3</a:t>
                      </a:r>
                      <a:r>
                        <a:rPr lang="en-US" altLang="ja-JP" sz="600" dirty="0"/>
                        <a:t>- length</a:t>
                      </a:r>
                      <a:endParaRPr lang="en-US" sz="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[2]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751">
                <a:tc>
                  <a:txBody>
                    <a:bodyPr/>
                    <a:lstStyle/>
                    <a:p>
                      <a:r>
                        <a:rPr lang="en-US" sz="600" dirty="0"/>
                        <a:t>180,30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[2],[6]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2,2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1,0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751">
                <a:tc>
                  <a:txBody>
                    <a:bodyPr/>
                    <a:lstStyle/>
                    <a:p>
                      <a:r>
                        <a:rPr lang="en-US" sz="600" dirty="0"/>
                        <a:t>30,255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[2],[7]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1,4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0,2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0,2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51">
                <a:tc>
                  <a:txBody>
                    <a:bodyPr/>
                    <a:lstStyle/>
                    <a:p>
                      <a:r>
                        <a:rPr lang="en-US" sz="600" dirty="0"/>
                        <a:t>120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[7]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r>
                        <a:rPr lang="en-US" sz="600" dirty="0"/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[6]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正方形/長方形 9"/>
          <p:cNvSpPr/>
          <p:nvPr/>
        </p:nvSpPr>
        <p:spPr>
          <a:xfrm>
            <a:off x="2101875" y="2783612"/>
            <a:ext cx="3078342" cy="162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2" name="直線コネクタ 11"/>
          <p:cNvCxnSpPr/>
          <p:nvPr/>
        </p:nvCxnSpPr>
        <p:spPr>
          <a:xfrm>
            <a:off x="2896195" y="4100513"/>
            <a:ext cx="313234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3544267" y="3938495"/>
            <a:ext cx="270030" cy="16201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374062" y="3938495"/>
            <a:ext cx="270030" cy="16201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764446" y="3559070"/>
            <a:ext cx="298448" cy="54785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490409" y="3944905"/>
            <a:ext cx="270030" cy="16201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2094" y="3309105"/>
            <a:ext cx="298448" cy="79140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2924175" y="3990232"/>
            <a:ext cx="3093712" cy="1878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895600" y="3809256"/>
            <a:ext cx="3133725" cy="14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2895600" y="3585419"/>
            <a:ext cx="3133725" cy="47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2046987" y="2257832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050" dirty="0"/>
              <a:t>Intensity</a:t>
            </a:r>
          </a:p>
        </p:txBody>
      </p:sp>
      <p:sp>
        <p:nvSpPr>
          <p:cNvPr id="37" name="上矢印 36"/>
          <p:cNvSpPr/>
          <p:nvPr/>
        </p:nvSpPr>
        <p:spPr>
          <a:xfrm>
            <a:off x="5041582" y="4118819"/>
            <a:ext cx="165735" cy="177165"/>
          </a:xfrm>
          <a:prstGeom prst="upArrow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161598" y="4147394"/>
            <a:ext cx="98777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788" dirty="0"/>
              <a:t>Center of the light</a:t>
            </a: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641282" y="3907364"/>
            <a:ext cx="3086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750" dirty="0"/>
              <a:t>Lv1</a:t>
            </a: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635567" y="3718769"/>
            <a:ext cx="3086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750" dirty="0"/>
              <a:t>Lv2</a:t>
            </a: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629852" y="3513029"/>
            <a:ext cx="3086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750" dirty="0"/>
              <a:t>Lv3</a:t>
            </a:r>
          </a:p>
        </p:txBody>
      </p:sp>
      <p:sp>
        <p:nvSpPr>
          <p:cNvPr id="44" name="上矢印 43"/>
          <p:cNvSpPr/>
          <p:nvPr/>
        </p:nvSpPr>
        <p:spPr>
          <a:xfrm>
            <a:off x="3584257" y="4124534"/>
            <a:ext cx="165735" cy="177165"/>
          </a:xfrm>
          <a:prstGeom prst="upArrow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 sz="12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732848" y="4135964"/>
            <a:ext cx="98777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788" dirty="0"/>
              <a:t>Center of the light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006465" y="3906145"/>
            <a:ext cx="3032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825" dirty="0"/>
              <a:t>50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000750" y="3728980"/>
            <a:ext cx="3626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100</a:t>
            </a:r>
            <a:endParaRPr kumimoji="1" lang="en-US" sz="825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989320" y="3500380"/>
            <a:ext cx="3626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160</a:t>
            </a:r>
            <a:endParaRPr kumimoji="1" lang="en-US" sz="825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69307" y="3628445"/>
            <a:ext cx="1497284" cy="415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Graph is built from red marked column</a:t>
            </a:r>
            <a:endParaRPr kumimoji="1" lang="en-US" sz="1050" dirty="0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AGENDA_HASAGENDA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BULLET_IMAGE_BINARY_DATA" val="R0lGODlh4AHgAeZ/AP+WAf/Mk/2YAP+vOP3guf+rMf716vz///6cAP725f/VqP6aBP2rMP/fvP/Upfz++//nxf7q0P6YBf/69f+yQv+uMP+1TP/8/f+wOP3s0fyYAv6wOv768v/Tqfv//fvVpv6yRfyZAP+YBv388vyqMP6aBv/UqfyaA/+WBeGaAP/fwP/q0/+ZCP+0Rf/6+OKYAv7KkfyuMP/s1P6cBP/29f+4U/6ZAP6ZAf+YAf+aAP/+/////f+aAv+ZAv2aAP7///+YAP+sMP6bAP7+/v6sMP6sMf6aAP6ZA/+YA/2aAf/9/v7+/P+tMP+bAP6bAv/9///+/P7//f7+//7/+v//+/2tMP+bAfybAP/++v//+v+aBP2wOv3++fyaAf+bBP7/+/39/f/+/f2ZBf/n1v79///8///9+P2bBvnXp/v/+v3Xqv/37P39//78//2vOP/Xpv79+//Vqv2bBP+XA/+xOv+aAf/++/+3T/+ZBP2bAPqbAf/Ur//QmP////+ZAP///yH5BAEAAH8ALAAAAADgAeABAAf/gH+Cg4SFhoeIiYqLjI2Oj5CRkpOUlZaXmJmam5ydnp+goaKjpKWmp6ipqqusra6vsLGys7S1tre4ubq7vL2+v8DBwsPExcbHyMnKy8zNzs/Q0dLT1NXW19jZ2tvc3d7f4OHi4+Tl5ufopRQFBUEFRCDs8vP09fb0TAxERen9/v+CiggcOJCJDT85gPDwc6Ohw4cQI0p8iKTHgg1MCugjwoRCkA0AQ4qUxg5DlSJBBhCxwbKljRs9fPDoouWGy5s4c+p06SdJDh9GfPgI8TNHAQpEBrBLOrKpU14MKtTYV6AIjhA4gCDAoRPJkRw4klxZuLOsWZZ+DiK84afHERta//wIwPGThxEeQTDkdfe0r99U74hUJWLET1g/iG8cORJCLeLHfowI6GFDAEMeODJr3sy5s+fNTnLcuPvSDxDGPkRoeMlVy1sgSG5UGRCEY4G/uHNfUhqESRDHkIMLH068uPHjyJMHD8K8wAAGuqNLL4RhaYUbTSrjUM69u/fv3ZsAUbpuwPTzTgVGLfDyRogbQngkAU+/vn3uThD6EZKDSJUgVViA3oDmUBBDAb4Z0cMNom2HWUNc3SfhhBLiYIQQfhzRgxE51MREBUWYR+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+flppI7behUMoEE/Fla+659y3UA11NGBFEEc6BKy8mHymLGRJdoKvvvspRBukROMzQQ6j+UTDvwY9UkE8QCeVHI78QRxwcEGck4UP/bAjFdGFS0CHssSFEUFBEmqBihsMVeLgq8cr6+oCHH1YAWVMXlAGhhQ3ddvzxwW4wUICXmDHkoh8zsGy0vndpAeqYC4UgxJg2LMBVbUzs/O07RWzgL48H5dcEdgIccfTY2MKIg0x2JoaDCC0ixAMSGRFhdaZMEFGBD2TnrTd3yc5dZIgperr34IQT546Ifk+3DhNATKnFs4VHHrkQQaCYuG6+MeGHFlfOOqbkoO/Npw1FVGDw5U9tMEARQtjAw7ZACIFE6LSTvYAYVuSQw7uIo/4PBky0kINdo2bWpA141648yxYSzRYTRejsOzrsANHrHCw9m/YCkC/v/b6x56Do/3aQUj29ORsUcJ2CNsx3AxJAMI3n9/SfKxNCdDU6PNzvnB8OipqrnwBr1zf/bcMC7WjSABdIu3cZMBsYYMBCpsTACkruXUF4IDWCsA62wKd7Fgxh3sSXvtNpsBntqMKLDpIEGwBBhDAkGw4qwgMQnZAZITrIW7YjhLPF8IcsuwEC/jSeFkjrhsRAShB8cASbjElXVQKiFPl1kJvJYVYYMCESg2ESwySkBz/hkQDQMsUynis+c8hBmsQWIultcRfJMqMcCZedKmjxjbhAyRz3uDcRPKo2dMDjLfIxAD4akmw5mAOTbsAUQc6CAUyA0SEnybImJA9GGHTkK1KCAZuIjf+SoOQXEuCSlSO0rgq30eQqKhCEmPhhAS8MpSzPxSMM9QABfkDCHDKnSlSEqAfvocssh5kt17HkCp9qiB+S1EtSvKMCrkuIH3RFzGouywZXekkO8DAaP4hAABZwYzM5YZLCWPOcLCvgODdRBAoADJ3wXFle1pkJSg1ACF+Lpz4hVgW50bMSeVGQGvdJUH31ACVH/KcjUAIXT/WwoBDNlhqZ0DuFKmIAGNEd/oQY0Y4uKyxiq4pFF6E+I8gKfziYgzk9ylItwciJDLjUSA2xgRiwZZQ2aGKT5tfSnlLIhS1pQhWqNlNC/IeMPk1qs9wBgqL+AV4o8IFllEpVZmVtpkX/IAGknrWAqnqVUHzioEKTVIAchMCh2/mqWm2EAy8VoQr0HJcfUGDMJuZnrXiV0E9i185xWmpKK8rBEazgqLwatj5cSQgOPtJL6CGAMpb5kexAeNjKJqdXyAtNEZrqSAT5wC2IkZoTHsVTy5q2OHjgEVgOUoCE3hBBnSrBaWdLIXZkEIl3qAIPfNAEYNL2t/W5QRJQ8toqDGxd1gOucr3DA0f1RoMIKpkPboCDTy73usfh0LogacBxnc2VusMQdsdLHBH0RFfMOd9fedAEHDCIScAhr3zTEqokDIy4qHNsD0owMGGuaL4AZsgQESKEJMQrcZ4FbWNMOboAz7chNhDB/12oW4GKegy2PJDttbQAhD+9CFIO7mh/iPqx3O62t0xq1op6mIMr+CTEEbUvOz6WpONmJb6vel9OgSAHGIsYAQLw58Giq5DpVvdas0OADXrQNB8XlLpeUMnBvPtZvIX3WnhjcpR06uR9xih2tZHXetv73rSU7Vc2wXGXrWkEsflACwXAwLf0y98/Peu/zfrRAkTAgzHVYc36VJARXGiFKnC2WAkW24JbB+JmiUABUCCArUoDaHiOMj+KOgITXGukKqRFzdlCwgd28AMqEIC6PBCAFqzgIpuYeSGiqbQs+YIpqEoVYj6Iww6U8AQp9GEFPsCe63SFhBxQ5gZzAEJoZP8dyoOm0khZ3eorIWaCKeygD32IwhP6EIGwQKrYPcDDimTiQmaDcj4Z6XRZz5qDh+4rBwqYwg/KUOowDGEI3K6IEWKDsrTM4HXmpmQTwHLbEdGGrjCyK79y4AAdRKEPO9gBvn8QhR/82gmMPsi/lRbwSfIgNBaAK4FqAM3ADraw+7rBHg4QcR3oYAdTGIIOLtAHi4/hCEm4WYe9AOqOT3GUh6pCIAeEgbREFj7F5lcPHHDtH7jc4lHYARR0IAWKT0EGbY3MT3xuyBfmQAM9CBl6aKMW0ZKWX0bQtQ4OAIWIS2HbfVACxK+thB9EgAU8Ki3Xy6iFLuABUjcQyHRM9L7/sd3ABNhOvOIXr4Ql6CALfciACF6kalYzxNUHgbXe987AeeqGOWE0POIXT/rE/8DXT/jBDjIQbJbsdobGfkmyl815GMr0L3Lik5mPdvjSl14HU+jDAbTNBR1w29sxMra461Lu2otQTrlhghHiIljR+570S7C40yEOhXvne0P8fpkN/r155wsQCFWowF9+6Sn3Wv/6it+BDpbwcChQ4QA1r/jFM040HnDc/BbkE0xwaE2RRfwBFmnFe6MHf9gmc0sgdcD3BDE3czXXBzeXcy4EBDwHgBYUEzlweyKRJEfQBALwI3OwEArIgIrnAUpwAKrXB1CQbRBYdVFwdVnHIcnD/4ELhCg4gCROQRjuhwMIYFLvp4JYYHwy1wdDoARvh21yF3FxZ3d45346uEAWggRCMCQjUTqR03sq+IWK13iPF3mTl2qr1moHkXlrUYWEcxArcgTBEhIV1nMpCIZ2WHOop3qsJ2yvB26yp2yUxYZj4xNGUCc8IGT9wBxM1oULeIcMCHzCR3zG120+kXzhNm4wEkuCmDe68joJsQ7/MADAFIh544WOyIDZV3PGJ3XeFwH6Fn7+BnCbmDfG80KKIVLpwAAYMF2aODimeIrXJ3/0B4P3l38WtwIY12Abh4KzODZU0gM1USUWNg7jwhYJSDi/CIyl54AQOAUSKHM0Z3M4p/9zGkiHzbhwWLEdn1UFLYAOEhQ1W1c42aiNpMeCLnhtMRh1U0eDNpgfOHiOY3MVs9MeLyF25ZBDR/BC17g380iPiXeESoiETAh3T0h3Uph3AHk0BxEC1mM91OUH0+gN1lI7DemQjiiGkCd5lHeGl5eGChRrGYku2wGK46AsylOSJnmHp9cHqbd6rTdssHdss0eKMcksjwIErCQOvrE8OJmTXwiJw/cExXd8lQhuy0duvViU11I8AgCC3OAGFOA9TemUqKh9q9h9+OaK4HcD/TZ+sqiV2HIVaqQR4MA4YtmIZHmHwlh/xUhxx5iMILaMcJktN8YSQUCA2uAz3zOWeen/e9w4dd44geFogeOYgRs4mNeCFlxhBF6JDQZhjr6Il40Jhvb4gvk4g1aHdf4Yj5jJLDHyOnThQNtQABaAAObFlKI5mgwIkUm4hE0Yd3MXhXeHka2ZmbrnA+JUDSLTVuXHiLr5nHHneCk5eZP3NTGRPz8hYTBZnDYSZtlQAAoyVbgJnc+5kz2ZAe41JrLiBQJgjXwSO/PBnTaiF9iAAaJ4BUewUiSZm+TpkFApiUsQAXhSfV+CFdbDjPI5ITggZ9cQBIciAgl5l/3ZmKm4fVInd09gADDgBGM0GtUHTKCZoNyRAwxQcNMQLEnwUNa1nxOal3tJjPjXB3DgdAYQAMbj/0TtFqIimhxjhCDU8A4M4gNdFZ83yZ8teoqPGYFSsAMHkAU6AAU/kAAw4BWjtSIIuqOIFRQkFg0VsC6q9h4rSjuMeaSk2YKm6XI68AAwuARKAAdS6gdNsBifg6X2cSFws6XOgBFiwwNMojIsSqYmyZsSSQVDIHUuCAX69wM1yhZESafckRWOInLQYJMLNKaASpZUIIM7oKESlgQAMxpckSva2ZxYyhgNUQQM6gyzUUGWeqk5aXFU8HRLIKXbMSN+gAdEmFjw6ajE0RhG8GzNQAR3ValG6qqNKX/XFpw7kAABwBJzwCAFemNXyquacRBJ2Qxkx6rFaqxkuQMPt4ouh/9vHqChXSBYHio2IMqrwmEZfIoDd5QMILAApFqk3DqhZPCA2dYHaxd31zYEGgoWDLFkOaquwbEQ22EDwsIMvTGv9Fqv5PmAO7AEHhAFOmBx8qcDShBxGkqljTM8BPsY2JQDscEjiIgMRAAqFtSqDnuKFfutShCDP+B4D9cHbCAFbgoDcCqnH5sYVAIWMJJuyVAV2BGm9aOyK6uNbdcHU+B4pAZxxqd9i6ofO5sYiFGIPlCyxUABYOQ62nq0R5upUbepMNCpn1qI2ZMaHMKwWil4xyAkeCAEXEasXruysCqrtOoHtoqr7skiRJqgRoEMRbBaG9K1c1uvyIptULiszWr/A88KsFZgoFy7oz0Ykr4gGNPETWobOkZbuC76rU6rA+JKrubKIejaGFjaEHgaDBSgWi7JQJvLuU55r9f2rfiXsUr4r9uBo62DpS60acSwD2lhSn9CuLB7qRArsRRrsS6XsWLLsVaKpaBiBVjrC3ZZiE1gF8RbvGTasvr6sjUns9hWszebsxqCpfEjAAOgfsEgJE6APZDTtwL0utrrlEm7tC+nvBWoqAHAqLxbiDeQurxAqTEkv/M7oWCrsWNrBJ7qXmYrqmkLkNWlEMgCDKgkRQRcwORZtxU7qzBQq2yht4bxngV2jtYzRB8IDBgwO0B0wRj8nIerrMzqrNAKM5A7/61VSF1A0AQGpr68oBIp9kMs3MKj6a36+rmhCwPl2kSkayU6uncUhEtC4Aa+MACTYcHbKsSXKrv5uq+2668wALC628Rc9xLrsh08vAtFMKdAfMVYTKbHO7EV+7nMu7GB0rE2rIMLIhTCBSCaUgBwa8VtPLfci7EwC740a7NvGqfl24w9ywMvIwbAigtMYF5iLKGBzLn1y7T4C7X7K7Wz+EnZAwTDogsAwhV3nL2XLMQHLLZky8BcgQM/QipCMCocCMCzELjTNUVBnMpkqsExe7d5awROIBN/QhlqXHszhgsroVqAzMtY/MKJG8OMSyOu0xDKtpCclwRnTAvx4DbYHP9Cu+zME0rE4Aq6fTCuSFx9PoAo3oQEOWh+Q2cLBWBKntTM4ozBWky7/Hq7X6whRbYgldxlOZB+tnASPtQj9nzP8/vGySvHGssHaNIDoxI2OogHkjoLAyACOZAEdTAUCa3QxTvI3huzDhe+UqADE/AG7JK5siYrtuwKRJAd1BUjHw3S85vJ9+u0iNsHHPAGIkCF5pcDC0BrsjCSchTONu2w8pcFSzoBDjA7dCEUYJGQTuATkEKEXZYVu0MLAmxGSJ3U9foE1/YEURAFIxAHx4YEsCwTYPETUL1mZ3UDBxYLXV1GXw3WrupwMcuTShAFSkADcSAACoIVSLBGY5Kia/b/IDZw0a7wH3x013h9qTtABUvga31wAUy6BC7w1LPTOjjwtiyBS1ltUjYQya3AAIYE2ZF9pDvwBPSHsfhW0kyY0hgiWM11nYDGOU7wXLBQAanNxqtdvFmgf8b3gE7n1xC3BBNgAhyGPM+iYU7GI2JzBKnaChSA2o8N3MGNyYi7BBAXBVTwADsQBix3bTvAAQpwA6wmAu8MY2yhZFv9CkVwSKq93RmsA3AQrtpHBXQXd7H9AxygBoUtXl3WQku2BaadCgbx2/Zt30vd1E/tRVIdwVWtO1Tiak2SPwHtUSxBXXLtCkjB0imr3Q2eymLNk2V91mm91u3n1oaBGCyy4R41/yt3wRDTewpFYARzwOAlvtp67d1P0Nd/HdiDPUOG3ROtcxAvhFSGxbp8WmGt4GnfrMsk3uNtPNmVjW2YfQCazdn7wSOgbQNA9izSJuMQ9Tlq3RAJXgpCIknZbeWR3dqvrQSx/XCz/Qa1fQS3rSvWsyIpZuYFxUS3BB9NYKKoUFbxw+NwntTDbXHFTWoO94TKzdx9/txy4UKhCugEpWzvsUIvPQoVkHWKvuggHYPJ/d3hPd7lDXHord4CwN54414hoCiavk8lcCVgkQQCQNSnAD0xMuU1TerO7HT5Dbr73d90rq8ALuAl6EJzkQJJkFyH9TguyRU3LgpMMNMijsrC3v/j8kcFEI4ESPACKcAa26FsVn3hlXXtoVAAQNYWo97tPf4DTxDHUfAFI4AGL/AC7CUAw9ziF/Pih5U+gIEQVnAC8S7vDS4FDwcHjqcDHvAEgD0aPZAmhS1Yh03geWUD2zwKICB9KXXMXl3lCi/OPzAES4BvvtZ4fr3Z75OiYJ7kom1YTkC5n1AFaaJkp7zCJF/yvJzfFOdyShhx9MbTCoBLtv001FRZ1U0KRMAgqkbfPe/zlzwF+sd9yBqrZL0Dy93c/wXdhkUBiCkKA2ATXjBJ9U31c7sDZPByyBp1GfvwFHve6b3e7b1WZtWZnzAAVdBe4lbrlqz2221xcKAETyv/BUNAcXG3pPhXsQE+4JWl5qagOWD0IlIv+IL/4Fwf4VG9IhSe7ljtUQLQ9KGQ40UTFzu/xpgv+CdO1maN1i+h1kLA1lH91h7FIK1VCkVAZueb8Ksv7D/O134N2IINTEaO8UjOUht9wqOwARggWLGhEL7/+6SO5Za95V0u7l/+2TLfUgux5pzABKvlA1awW9NP/VYu5xSb7LItBbSNEHqu9MAeTzOCBx3vCRsgsPOhBfMPCH6Cg4SFhoeIiYqLjIg3Jn2RkpOUlZaXmJmam5ydnp+goaJZUT99On1LOz86UUp9O0sTJlpANj45fiWNvL2+v8DBiTc3A3/HyMnKy8zN/0FCfjZneDw2wtfY2YqPot3e3+Dh4uOZUJGxsFFUDzthBzs7sBwKN1YCIj7a+vv8wFY4TogUaUawYDMmN3j0AOLDCI9+ECMOg0SuosWLGDNuYgVHh44hpn5QifdKyZBTPzioQSIAmsSXMLNdQWKNicGbBoMEickzJjeNQIMKHXox3pQ+WKI0EGGjhw8etnAAuSGEWDQbOHpqlZijRw4kFXCKZUZkq1l+P4mqXcu2LSUwfX4MQTWFQI8btprcOCJIQI8mPaydHZyNRw4BSIiMXYyMAuHHwdK6nUy5sjgdB3QoQfUFVpsGPZzYEHLLSQ8cQqbyhcyal48bOWzYZLy4QP/r24skW97Nu3emKKfMwTm5REoDvn9t5LjRY0E03NAP2QAg5AgRCrTH2o7OXZBu3+DDU0Yld9IPLDpU9SGQFUk0IThwNOnevUmOEDySzM5uEMR2+tB9J96ABAYFhRnxwLJKJFHsgIoOO6hwQxM8GOFHbAByZwMefnhhDH8GFZFPhrgJWOCJKIoz1wFzLfHgAUrEAw88P6igHA9HaEEidHqchsB+IDrz0I6tmZjikUh6EgUUqCzByjt9KAFcXJpRAVIDOChHZGs4GOFUMUEWhIFgWz5mZJJopumNUUgpxZRTUGE1VVU3XJVVmfzYYINoPhDxYZjLMDAfnoSdqeahiG7/ApdcdNmFlw16reYXYGQSqg0QeNziFQaAMoOBe5aeZWiipJZ6Smab9dHZDp+FNlppp6W2V6jaOAEECz7wVUWnylAwABC0mjWqqcQeCpwOwhFnHHJNKMecc5UGCwxUAsR2g2K8IlMBftJqNWyx4KZI3kmSnJdePOz54d5o8Q3abTA5HPEUEAVkiwwIOSTxLk/fhuvvgAcmSCODDp4S4YQVXhjtvo1MCBAOAlhg7zE73cmwRP3+q3FvK7b4YowK0mhjDjjqeHEveDThZQ54MDDxH0EYdjLGFG1sM4pLNvkkSVOyooSVP2Cp5cyN5FJdNFX8yesArxENUcY3R10gm0kt/9XUvHJSZZWeFjsdxMREYOg0WjVLbfahi87VR1135TWrH5MGNvYgX9tLAQ4azL0P1Gf3vRtmmnHmGWiikeaDaaippnfdvG5QwD1668O335RTdmyyqSzrR3LLNffc3Ix3GkQuI0aOzeSVp07UuOahp16668In3+J2+6BFCKZng7rqvGsU8DkL9tHggwdTaKHYY4cOKBOxrZa7MLv3Ln1FHaf3sYwz1nhjjrRnS0QIRwD7PPRlT28+WzmnsnOUPVd5ZZa5gG5vEDjw0PX4vkR//v5BUe3m1XGSitbqxDVLBQFbnaoAD0KwMPw1rHz8iyBv0taotkHqbXFrIJEQCCgQyP9Hgw7cBgQlSEK3AC5Vq2pV4WCVuLcRioNhGgAexBfC/I2whDhcy+X6MJzMHWdzzeoctEIFwyBVwAYnKF0NH5jDJrKFdeVyHbra8552ETFbBUjIEm3oxC4O5XcKMoXwCgYhCRlPYVfsVAGYkIQbmGyLjNCfF+eYieq56FQgm9EqRlayNC4PCTkgGRyZSMdCViR9TsIMzyLhM6AJLX4v5FUWCzjI3NzQkJjUiP+WIggt7MUGN2hKEo6QJUHo6zZF5M8ksVJJS2bylUSh4NoIgAcjAMEIFgICDgLpBxzg4Sm4SWV2Vnm/VhZCjrBMJiZOKLgn6AAC8amFFeyXBCQsgJT/kGSNMGlDTGNORJngxMgO4QCHWPwgArFxQhLwwEscKREy22RMN715CGSG855QjIQOpNAHKvQBChngUIWcEBsatiaetQklK+lpCHveE5xgpNEU2CSSIaxgcznIQ1dAaBaEakehxWSoQx+aTDuiop9PcEV6lhCJCIjgPp4MpiRBytCGXpKkOP0Nk9SHGSno4AdR+MgP4NGgJURACxzt6EwpWdNBjDSnUJXER55AhVZkQAJGwMENLFQn2PjhBg2xgS5fUi810rSpTr1pVNcKClVEYQoQGgIVZDAhEeirB3DDBRL4AsqXeFQs80TrV9XK1sJuwkEXWFsfniBGGWTpCL+0/0E1mFONU0YEAwMBVGDR+lTDPlQHHogLLOKyBA9ISQamiUYSvJKlTMEESCDabFM769l7guEJE+1DGMToTCzsIAJz6JAPhOADJHALYy7T7FkFS9vaKvMoQ3DQAYCDBVigYgjvWIEInCAAIByhCSGVHGxVuVzOEta56D1FFE7CjlLMiElTsIMBAuAwPBzBJRLpwV9vItuaNje9mYzRDpQgBShshgpPgEJQDQADJMAGNkbQU50kkoSwKJep5gUwgNHTB7UNgcBPiMQr4HGA6s43B0LIZk+KAAKzYni259UwTk17gKH+c4xMkgJQh5AA+uIAAaU0i/JiW14Yyxi9LdoBfP9xO5fEmmIMTQBAPgRA0PC+RGlB6q9IY3zkcDpoCcCBAhUOEJdS9GEFToAPD1LcEgFYWSLYcfFCmcvlLivTSVSCBRSGcJIIIKEHRnBwYGw5hyBvZcjkfbF/62xnWOrgKNN9AhdQEQEcJCE2gATCV3yQBKYkFSJYJrKit9xoz/6An4zdQQZ8MAc98cAHOEDCQ2wgASGobDDjTfScM1xqtirBRVnoQwZEkBABaMEeX60TZKMi2bOEmj9FSMhWBesdRvf6fBz2MIhFrKAonZMFWJkwgPZ7Eybgwc14pfZ/r30zGtvYHA3KMVCn4Fgn+MEIOXgnd8htkALsyQYCoPZg2V3/yCQveQpNFu0YjpAEpAIBCF74NDx5RQSAu5DXBPfil8M85jKbAs2kwdAMeKCFIY17aSKohYoXnfE54pkVeuZzH/wMaAdfgUM2GLm46cPvghSgCIEJuLqt3XLVPboPkZ70zC2N6a78Mt/VMGh3ei4m97gL40Vv4qkXO9RVt1qysAZkYG4wByAQlERUJ0gQqCFxOK4768X6tQ6CPexiHzvgxLCGNR6yHLRnqwh6EvjA4V65bF9321HqthK+He6LlbVTgG+724lOeFO5Ox7wVvI+513ve+fb8X8PvMDfXnnxGPzRTNaBk/uw8IaLFeKS31HamxF5wZO+9ODZ+D87DtSP/6dZOdYYeckZFoTHA6r2o6c87g/1clQoWeY0D/QNbh4NnRPfXsgf+vLPdvSkU5rpNhD7058i1uuHPvZLvP32ebP1VHvd1WHfKNnNvnJaIRpE2afz+qUmd7oTmwfGhmx59xx8t3PScn/8AQJVkFXJt3+HYngdhngjRhKMp1WRUyE+AAQ9wAM3kGtG1ANCp38OqCaXd2Pxtnlv1Xn4pm8zI1l4cAbWIAQIyB9H5DxYN4JHcnpTkHqr13oOB3uRgwM6cmmBsQETMzroF0Lqh4PjoHtiRma9d2a/J3IkZ3Jj8xRW4ANYkQMeCCJMEIIiyIRH0nwx12d/Jn3Ul3MceIFTsf9XOYABRmgvDPB52ieGR9J9USBp33dp4ed0uEB+Ukc0fjEV8pFZ9jIAyHODdlgg7dd1rAZ/sSZ/ZXd2evMQOjIDRmCI2cIEBWCFRraIKNJ/wvZ/AYh3oUSAF2KATsOBXeEHXWhElqWIoEgU8KBPi8dSAqYqFBgB4GaBxpQDzrFafrArL0ME6RaGs6gWO+BMjAVXDtJx/sRP9AYQnseCSxQYDCECODCDXqiKpJaMa0FgNQYHkfAE/LRYWDASEcBwPxhx3lQtCeEDFRBnE8MA3khPSwiOHbYDVOBbJ6EO5LIDK6BQVDh8xqQneoIHrxgkTGB7yqePobAZ5Ehg0cUKQ6D/Am7mB22UhtZnTEBGE0DwbJCHAQ0IkUNRYD4jBfCgAwQwXLngBHjQA+MXdd5kBMRADJzyMsdQFnVokkHhIh6QUnPRAH6ggQJQJ0glifTnTUiQKQmxkFlWkj4JFD8lCSpgafkBBA9BExiyd6noTfmSA7FGjDr5H7I4lZxQi6eweNflEdEVD6xAADRhP4J3CPaDbxsAlbEllWjpCcuoA80IIaaQBXDJT1BgF1rQI8dVl4SAAz5wGhKjkzvJl33JCeL4A+S4WKhwAFIQVEHTS0U5Q3DDmIVQQJr4MgWwE8hYmZsQXf24A/8oF+RCALERcGKZVQhwjKTZS3chBGQpmap5/5asaQkSGSVSEF2SIJfxMRqhdASBFAKgspsK80vGp5PB+YnDuQkoqRkqCQ/skWI3AD+75AS4YHbSKQjACARFoJdBcp0sl52bAJRCqQOg4QekJFmxUXahlC+kcZ69dGmztxg6sZrwaQlVGQlXeWmh5AQPFg1HoHen6J+BkQPcuDS2IFn140352GVqqRkwNxcfUYtxOZdv5p+GIATwYWGSiQwFsABZEica+pDL95eBuSCEGReGiZiK6Ykmqgi6xAQksKLJ0AKchhU8wCHGtKEydpmZ6UxI15k/RZRZgSnAAoY9qghaWJ0rygRbqCkxWpmu6Y/CI5uRQJsAdyFd8mO6ef+liZAVp7mibkABWDEH/ZmkMop7xUmRCbIeSLCcVWEDznkf0cmmiXBfOSmkyFAEOHAFN7CYlaSkGradBDYj37kc4pkD5JkD5kmoipAETVChmwhrWqAFJYo/kApg8rle9IlX92kYNqCfypEEdcqpiIADMdBiiIoMRFAF1mCTX9qXB9oHCboce9KggAqhSXieOCCSW0oTfmBvdsqEHcqWHeaWIsqSJEqr4pWrysAAeDU0rXSqXsaMP+CMg1mY/6SjPeCo2ioMBaCliEoEC6Av91hD4gpOTFqOmwmlnzmlomml7QoM8IqoRbABuWAh0TqCYQqbYypz61GbaIqbaxqwvwD/qi/DBLjAo1t0r8qUp8e5p8qZJX8aqNBJsdcwsIhaADaZrGPDsckkqd25A5UansoxnuUJrSZbsYfKrcjAAPlQr0p4p0eWqkPJqi+an1MRq7Oas71gscVYBRM7eTgYrMO6oMb6oNEQoUzrC057sV/1q9dmkQJzCtUaonCJrRi6tfogFSVgk05QBG/Ks39QADMAsBsrtDgFBbgVCUxyrjiarj2QmOuqsWr7C5I1iLIht8wwAAWAs4+Ktw9VVaGlBFOQh/vqmVIamlVauNngHuHpBwqpuMxgAaU6Pi4rQUOwBE9AHD8ABWT6sGd6m2rKudggL5tjA1XQtTpZBFc3SKcb/0GYgV0OUgYg26ci25zPOai0+wtZQay6q5MUwABg22tjVos/pQoze6mZuqnLCwxNIAQCUAI2oKKiqwzuKbXsNmAQwkj12apIu5+yyrLLiwfE4AMDEIflqwxFML2lJldOMg+2QqwM2nfHmrXyu7x6IQg7m7/IsAFVEEg9gAS4kH6Q60TI4gGmQC6Z0WGpsAMTNQEKYLsI270wYW84cAQxwMDMoEC1QBoLALRz87tS8wSZgR5hcBIxogp76gIdAEhfBYAk7BN+wANFQI8qrKsPmoEPQbiRI8Nmw1Kp4E9K8AQ7ACNLwMN4JQRaEHBHwMRBXCt1sgVHvAxMICJy48V64//EN6MDaYAsQyUjx9kHsyAAnKYybVQN9ffF+sAhIcCecvsrIQAffmGvFZxD1rO+F+BPOzABHZAEMsMD7iGWyuEcehwRWolZY7wM6+lJU0rInqUZQ3As+8QBHeBmCKAXYIUDIjAVz2q3lVwYAvCbmcyiQwwbyvs8ahw18QBaE/AGExoCp0EVONIh0ZChr9wPWIGyR0wBESYaMNyyhYxDQ7BnTzACbzAHsXHCpbQctjADfkCqSVC6x9wLFEq+s3wMFNCJNuhAuZwmF5zBkbDBxOHBixzC+TDC4/wSQOBJXrUhfhC35zwA0JAD3hy0sETDOmDDOBwLatkHPOzDxZbPMaH/BY8ZntVgAwxgxOeMDMUHZHncxNFcOVC8BFJMxVaMxX6gxVyMxhJ9Oj1wBVBhqea80cjAPCcgzjPTzknCxm5cizsQx3Ncx0Zwx+Da0k+TEF2QBBeaXDStDAMgAAhwwMGi00hyyPGQyLDAyI6cC5CMppNs1FwhFUnAQEQsy039B1vAqyztNFR9hyYhylJAyqaMyrC2ynXCXWAtEYZhCzThx0cMAqLhycm0yx7Qy78czEIwzF5QzGud174gYZJlA4x71syQl8/M1iHdN9M8BNV8zdl8n6nYzd9saTjt2I2QKVkCG8rc1PvrWsvhRoGY05ldKu/MwUh3XR38wfZ8b6b9/xhsliVE4NdjHL2uplVO8UbQLEEIrdBRwtA73MO5ENG9PRhIoBdAIAIzTdnJUAFapak8cAV3AdIlNNIlXcW/htIqbZ+NPd1ooQFIQBpmrd09qydAkARdwIGXLS1tPRk87bo+DdQmQMeeOtQJUdTs3ROBpJVMwKzaXQVFUA0hoNS7JN7A6yKIrMha/ciRDD+UfOBaIQYCMANAEKBHzKUgKUgUzj+gDNdy/WN0rcqsjNcerhX20QQDkN3yzaIDENkKleIRRNiGrRzArFWJzReLbaQzrhU+QL8LnOPLUADE2lo+fj6b3dnYjBWgzc05N9rhnOQ9UQsUgONOfgwDQARmN/+AaTzb4lHbGozbqqDbIuzl3BEbAD3muspKeDHlNrPcOnDDza3DkvDQ0Q3Ecg4dPBAETG3nzFB8NpBVYqDnN0PeUWLS590BWbzF6l3o0JEYit5vuZCImM19bezfcHwSQT3gRP3Rmm4WTCDc2q0TCwrpGmPVfYDVi9zIGu7VwLjqt7HanQ4zCACaac59b30Ko1zKLl6/MH7XrszrWnFAv24QjtO2sr4xQO7LQo7Yis3Yzg4Zz+vkA8CAw242VW7NV67N1qDl3gzOpd3t+6AT0X4TAxAEBaR3OYDc3bLfnBBiP5AqwaqSpnABHPAGmdIEsejut2Gpr3YD3z7mJAk34dz/FSGwCwyj75lwdKvAUhZ5EsTRBwbgABogyV+L8AFiwjxQBbga7wZRAxUQYfgdArZyMRaPCXPxBUH1VkMAF2WwWFywBjDQA0yBIXRI8gkPgtXg6p0+7997A7lpuxWv5kLBKB1xDnIBDwzWJSHwnLEhjER/GwH3cFVA4mOeReEJKlFLKzN/CamyA1EQWj6lAz5/Jy4KBNWiacbc9azBEE2wBb6u8slw4/hRs1IdIFDfPy7iIBCiA/OV9QhQHTagBxfiB2KQEL2L99R9C/Ht9wVBBHVSIQwh84UPFAewgw+AGQkAA1+VKcrRA0bepZFv+ZCRA0YwAE2u+T6nqD0O+qUi/wWl32MakCUUbUH+/KCvWgJnD/s9kRW1b/s+p1VHkN9botP87u9i1AcAnxk9BkpCgKTIDx3A5/i4YwNBwODMvwxl7gespuqEkssY/wMa/xEcnwoeHwDV1Evt3v0x8XliqYG7AAgYf4OEhYaHiImKi4yNjEUMQj1+lJWWl5iZmpucnZk3Jn2io6SlpqeoqalDOl9ROlFTQ2B9ZX1PXGswSDd+NjZCTb2exMXGx8jJysvMzc7ENn4hOTc4TTwVNY7b3N3e3ExJfk7P5c6gqunq66g/rHA6ojvuOzsGMDhGPjk+NkBAOKKZG0iwoMGDCJcJyZHDj48ePgoM+EaxokVHFf8G5BCXsKMldOxCikSlJN6OKB76SNGhQxcOSguMNOkhwUeTIzw86tzJs2fPIzhu+OABhAeTi0iTJmXSzydCkCOjjtyxRMcOllcNBJiGQMgRGzdsaMlBFM8Rp2jTql27yR+OHkB6VCmgtK5dbhYK5GRbDqrUv+oOTHnyQMeBBDD83MDzK0ePr15wCAnBw4cVvpgzazYYokeToVXu3B1NOlGVIJuZ+QXMGpWUwgkCaAio5eENIL/8COiBY46Pt6mDCx/eqQQPHDnoll7OnAhZGzmA7BNIHNPq1uqe9PlRso+OH6OkzDugIzZYIXiqq1/P/pOfJEWKMJ9PukARh0Js5KP/3v46dlQ6TNHHPEtsp8MQQ/SRYIFaJYGEHzi81N6EFAq3AFBAVEDfhndtgdoNSQiBgwAV+vefKay4AosstNiCiy68+AKMMBXWaONaAgjhwwBBcOijUnpV8luJoZyYjjs6wCMPPfbgow8//gDE341UVokQAkAQQcGPXF5kAQNhvTTleiYaOUp3J6W0Ukv4wCQTTTbhZOWcdBKUgyBd5kkRBnrZABGRZqpClVVY6aAVV16BJRZZQJhV56OQJgMEBvLpaWk3FNzwVUMUlhmoYIQZhphijEH3mA2RTVbZZZG26qomFRBx6azbBFGFYpN0WmSgrsEmG2224RbNbr39luur/8i6GsRRtDbLCAa3JsGYH9TcoAUQxHnKjnbcxfNdeOOVF8B56SVr7rmUTAMEP37g6ey7iRTQRBK/HHcDRFpku6tUAQ74Q4E/HJjggn00+GCE6CaM7BHUOJFPFczCK3EhdxTA2w3R8XBFD8MIp206Kb4Syyy13JLLLr38EkzHCrdc5w08HAHEAG5MbHMhGMTwCxBJdMHDDSyn9rEqSCrp7xD13JPPPv38E5DLUM8J3RFO+BDxzTdTUAQPNoSQBECcerxvVGiipBJLLrk5U0037RX12zVGZ4UTW0yE9d1M2ICEP2RVN3Qqg15F6KE5dPVVWGOVdRbcjE/ow4NMtHD35P8S2cB1WGNq9jcqoBZ2WGKLNXZqqpRZ1vjp6+VgAwVVTO56AUyEaUO5Yrf2mriziRVsbsT6BhzqwHucnOvEV0BBEk4Ao68pVID3w1VY9BHFEAEXiDR55t2AXvDcr/eL3k3kIEITfhhPPPFBENEDOcuXkmA8fVzQxxJksCSKHQgaDKGE3fcvHGUB8cEccGO+8xGPAUZwwhzaV4qrxGIHoqACBBU0BK3ESGU08p8GNdMDYORrGlXYkgGJNwAMIIeBZ+LODsIQsHpE4QdR0EW+mBalp23whmzJjYSCIMIREq8IQQhbcK7zAy4ETAoDY0UGEkMUK7yJbXLCoRTRcoONFeX/BrLyoQExwAQUiuIJ9XAeeVbAgnFoSnWIY5SjpshGnjAEAV8hAh20OEIPDYeIA9KBEn4QgR4kgWuKcUhASLeqNhrSI9MSQhDsRkcDoqZ2DTRQBCLkA4f4AQk+EBElemesQ3ryIDBDAhEq1UhHYgAYORDGgzAThx0oYQdTOMAesbCCCO3mk7jUCXSA8ZUQUOIG6SulFplAgegIAQhBS0sT3iAKKARMBysAQD78gAABuC2X2LRTJXOAg7iUAAdEYKQwR5g+ogQDMz7owBME1Icx9AIHIdAk/7JJz3JEYxrVuIYTlDNOLRKhCkQRolqAoAYo9GEFNnDCDYwQs8vlYHH1/4woMxbSkIf8Boj9bCQRnCMEzNjABDKwwREQQC+ivOQ2OeioRFeaDKAIhShGcVdGtcjDzDkFBzmhBg4UCIQZUIIoSBAoS4fKCbfARS78nCkdmYABzDDEBzcgRyZ9gKWXrA9bRM0qJzrzGR6ERqnjfGQO3wIQ7eEhqL/5Cli0ylZNGAcHTEgqWOm4gQL4AjkBoV1b9+pR1SXKl0eASFzn2k8QFCEHVbNBE2zK18b2hF3c9GYPEFCEqxG2lBsIQjdVN0/HerYn99TpNXxQBJleVphaO+Y+PsvanlDUIRCBq2VPK8wqFGGnnW2tbg3i0qEUZbC0VSoFgsjY3Rq3GUaNy/9cgjvXDdznuNAdCFdBIxrmzhUEdo2udp3xVuBat7kVsCYlcqCF4m53t7v8qx8CazW5flepQWiqBPjBzfPal1rb7GYPSjDZyr6XthADixasYN77fja0+axMaf8b3CDYlTcFNrBjX2tR2TKYuVWoQBGSIFQJ67a3MPXuhYNLqQh7eK/JReqI31uBLp74uNP1anVX/N3Mvvi43XUvjYNbABNa8sZZ7VoHMYaHXoQAdlvY8YWJUIFqKMbEQG6j5X5xBdVxrYBKvrBEgOCwSkZZovrp6GQvGYMNZJnGG6ADA77M0r1poZtHEAIRenTmHWOACGyW6Gd+aoMgkLLONB5lnuv/mYM5+BKL4gQ0jQsg1kHjUgTrSt8cFX3mIDTa0YdcbAgprWgiMGFrfjACMAKCBBHlYJWYfltOnEAvuIiDh5zmdHx9IAI/aOGPuDLCsVINNXEI4DaWK8AoYx3rTwtABAH0QjV4YARev+0lOIjJDYqQaGIregNMwHNYwjKHezk7anvLgQBsMIAZW5vYTAhvD0SAWB6Q6NsuC11c/3xuYnPRCL3QdW7hba4mCIECPax3vSlAhAIAB8r8plNEdCxwaw+ACAKYVsLRZWkGNPzihJAIEYLyldoYQa8TV096ewmhbfMgBwygN8YvHtcQ0CgoHAs5eyCr3xJUQw42KMKcV85z/0JgIH2UKAEQroBwmacFwdbgQU6aMIAk9/zpg2AAE7hJDlQbfTgUjq1sLQ71rrsBiL++unpAXJQcfL3raCcED8knduKkeC50TnvaCwCxtg8nxl+Vu94HkdlL2x0zxoEdw/fedQpsoZLItNxCw2QEjvxdGUDQAtAaMjt/iCGh+YhQOAdPeLQzIQgb8MG4RRrzojyeGbXhGE5/ATTkRKMERoBd52dvCAwMoArIyQ9jznl6ZdzrCgGtRr4VgwCJmJb2tLd0D/CAg30ApcO97wTQeNCFr/3CYdCxtJmRz/1CaMk5ELKBqKOPjMgmIQSKx00BGN399hvCuQUQyALJf4yT4/8m3BuNu/v3PwgtFYHL9GcMrDdlAyAR/HeAhuBpeBaAxMAYAXEDIoaAEvgHmTUAyTMMX5EEPUAZvoRVzqYFQvcQNlBJlod5RnBSTVAFwzaBLEgIKhgEC3Ab4fMSTrAuPANvORACTnAW3QQW1aA6fgB7pbV+LViEhTAAIMAEP1NfxzEDtAZvftIZ1CJqw3cDxVdCRpiFhpA+RZBAQREUXoaDVrg3P4N9OaB9WpiGhlAABCcAJeAHk8B2zqYfrZcTPbh++qeGevgHNZBtqNED+QJvfyQENxACQJN/e5iIh1AEEON4vDYiinUDsWKAiliJhlAFPOJ3eRYNRuBg1WaJoDj/CMMVBD0gbsPQfLAFVXoDU+8WZGIiAg+SBFalH92Wc8TEdaGYi4cwF/+EAxy2LtjXUVAiIriWVUjAbEhAdA2BBDWYE0bgaceni9JYCEzwaX5QLgmEBE7DEOOwbxG1Sx3UAwIQEMjxT0UQcNOYjofABJgYBFOmGNwUFtxUdIbEEFVmBPhUBBVQANunjv64CMPFVCBCIjgwA18BUUMVEDkAAFpwB542W/8YkaYxZ0wgAGJAUdBXTz9DbTEgORL5kdzAAHRQAAwQj1kVBPsYjSC5ks9SBRvwcytlaZbGkjRpEQUHMV+BJUBzST4gDtwUFECDBF+IMb5ACdHgbpURENek/xb3Ui8L8GvDEg355gTUwFBrpVjRAITAZB/UVpNeiRQWYGkl9GQcczEYox8+MB1hsS4gEiE5ARc8oAXMlhn7gBxxATQ3oI3UcBxFSS29MAk3IAI8MABMFR9feZh2MQBFUAD7SAcnBFVD4Qf/8GYSwAMcgzFHYC3IdBl4EIZrgQOSdwR/NA3l9T2L9RXvwQ/6QFoDUAEVYAGIGZvLsQEbBUQMhUwaszdUWUk+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=="/>
  <p:tag name="MIO_HDS" val="True"/>
  <p:tag name="MIO_EK" val="2375"/>
  <p:tag name="MIO_UPDATE" val="True"/>
  <p:tag name="MIO_VERSION" val="30.11.2012 11:40:17"/>
  <p:tag name="MIO_DBID" val="ED9FF2F2-6643-46BA-B685-7D49126FFAF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heme/theme1.xml><?xml version="1.0" encoding="utf-8"?>
<a:theme xmlns:a="http://schemas.openxmlformats.org/drawingml/2006/main" name="AST Conti 16x9">
  <a:themeElements>
    <a:clrScheme name="Continental 2013-06-21">
      <a:dk1>
        <a:srgbClr val="000000"/>
      </a:dk1>
      <a:lt1>
        <a:srgbClr val="FFFFFF"/>
      </a:lt1>
      <a:dk2>
        <a:srgbClr val="FFFFFF"/>
      </a:dk2>
      <a:lt2>
        <a:srgbClr val="EBEBEB"/>
      </a:lt2>
      <a:accent1>
        <a:srgbClr val="FFA500"/>
      </a:accent1>
      <a:accent2>
        <a:srgbClr val="BF7300"/>
      </a:accent2>
      <a:accent3>
        <a:srgbClr val="E28700"/>
      </a:accent3>
      <a:accent4>
        <a:srgbClr val="FFC266"/>
      </a:accent4>
      <a:accent5>
        <a:srgbClr val="5F5F5F"/>
      </a:accent5>
      <a:accent6>
        <a:srgbClr val="262626"/>
      </a:accent6>
      <a:hlink>
        <a:srgbClr val="FFA500"/>
      </a:hlink>
      <a:folHlink>
        <a:srgbClr val="777777"/>
      </a:folHlink>
    </a:clrScheme>
    <a:fontScheme name="Continental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bg2">
                <a:lumMod val="10000"/>
              </a:schemeClr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ntinental Screen">
        <a:dk1>
          <a:srgbClr val="000000"/>
        </a:dk1>
        <a:lt1>
          <a:srgbClr val="FFFFFF"/>
        </a:lt1>
        <a:dk2>
          <a:srgbClr val="FFFFFF"/>
        </a:dk2>
        <a:lt2>
          <a:srgbClr val="EBEBEB"/>
        </a:lt2>
        <a:accent1>
          <a:srgbClr val="FF9900"/>
        </a:accent1>
        <a:accent2>
          <a:srgbClr val="BF7300"/>
        </a:accent2>
        <a:accent3>
          <a:srgbClr val="E28700"/>
        </a:accent3>
        <a:accent4>
          <a:srgbClr val="FFC266"/>
        </a:accent4>
        <a:accent5>
          <a:srgbClr val="5F5F5F"/>
        </a:accent5>
        <a:accent6>
          <a:srgbClr val="262626"/>
        </a:accent6>
        <a:hlink>
          <a:srgbClr val="FF9900"/>
        </a:hlink>
        <a:folHlink>
          <a:srgbClr val="777777"/>
        </a:folHlink>
      </a:clrScheme>
    </a:extraClrScheme>
    <a:extraClrScheme>
      <a:clrScheme name="Continental Print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9900"/>
        </a:accent1>
        <a:accent2>
          <a:srgbClr val="BF7300"/>
        </a:accent2>
        <a:accent3>
          <a:srgbClr val="E28700"/>
        </a:accent3>
        <a:accent4>
          <a:srgbClr val="FFC266"/>
        </a:accent4>
        <a:accent5>
          <a:srgbClr val="5F5F5F"/>
        </a:accent5>
        <a:accent6>
          <a:srgbClr val="262626"/>
        </a:accent6>
        <a:hlink>
          <a:srgbClr val="FF9900"/>
        </a:hlink>
        <a:folHlink>
          <a:srgbClr val="777777"/>
        </a:folHlink>
      </a:clrScheme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Continental 2013-06-21">
      <a:dk1>
        <a:srgbClr val="000000"/>
      </a:dk1>
      <a:lt1>
        <a:srgbClr val="FFFFFF"/>
      </a:lt1>
      <a:dk2>
        <a:srgbClr val="FFFFFF"/>
      </a:dk2>
      <a:lt2>
        <a:srgbClr val="EBEBEB"/>
      </a:lt2>
      <a:accent1>
        <a:srgbClr val="FFA500"/>
      </a:accent1>
      <a:accent2>
        <a:srgbClr val="BF7300"/>
      </a:accent2>
      <a:accent3>
        <a:srgbClr val="E28700"/>
      </a:accent3>
      <a:accent4>
        <a:srgbClr val="FFC266"/>
      </a:accent4>
      <a:accent5>
        <a:srgbClr val="5F5F5F"/>
      </a:accent5>
      <a:accent6>
        <a:srgbClr val="262626"/>
      </a:accent6>
      <a:hlink>
        <a:srgbClr val="FFA500"/>
      </a:hlink>
      <a:folHlink>
        <a:srgbClr val="77777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 (CCT)" ma:contentTypeID="0x010100C54AEFCD9DBB4E319E8DEF77F32B830D00DEA60A3FE91E034FA8AF177ED721BBF0" ma:contentTypeVersion="4" ma:contentTypeDescription="Document Content Type (CCT)" ma:contentTypeScope="" ma:versionID="06004adbcb2143abefd43c12c627e161">
  <xsd:schema xmlns:xsd="http://www.w3.org/2001/XMLSchema" xmlns:xs="http://www.w3.org/2001/XMLSchema" xmlns:p="http://schemas.microsoft.com/office/2006/metadata/properties" xmlns:ns1="http://schemas.microsoft.com/sharepoint/v3" xmlns:ns3="beb1d50f-9ce7-44a3-ac68-1a2dd1c73278" targetNamespace="http://schemas.microsoft.com/office/2006/metadata/properties" ma:root="true" ma:fieldsID="c0f5ef103117cffa076fc53e4657665f" ns1:_="" ns3:_="">
    <xsd:import namespace="http://schemas.microsoft.com/sharepoint/v3"/>
    <xsd:import namespace="beb1d50f-9ce7-44a3-ac68-1a2dd1c73278"/>
    <xsd:element name="properties">
      <xsd:complexType>
        <xsd:sequence>
          <xsd:element name="documentManagement">
            <xsd:complexType>
              <xsd:all>
                <xsd:element ref="ns1:Status" minOccurs="0"/>
                <xsd:element ref="ns1:Comments" minOccurs="0"/>
                <xsd:element ref="ns1:Language" minOccurs="0"/>
                <xsd:element ref="ns1:Owner" minOccurs="0"/>
                <xsd:element ref="ns1:SecurityClass" minOccurs="0"/>
                <xsd:element ref="ns1:ValidUntil" minOccurs="0"/>
                <xsd:element ref="ns3:OrgFileExt" minOccurs="0"/>
                <xsd:element ref="ns3:CurItemEx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tatus" ma:index="10" nillable="true" ma:displayName="Status" ma:default="Draft" ma:description="Document Status" ma:internalName="Status" ma:readOnly="false">
      <xsd:simpleType>
        <xsd:restriction base="dms:Choice">
          <xsd:enumeration value=""/>
          <xsd:enumeration value="Not started"/>
          <xsd:enumeration value="Draft"/>
          <xsd:enumeration value="Reviewed"/>
          <xsd:enumeration value="Released"/>
          <xsd:enumeration value="Valid"/>
          <xsd:enumeration value="Outdated"/>
          <xsd:enumeration value="Invalid"/>
        </xsd:restriction>
      </xsd:simpleType>
    </xsd:element>
    <xsd:element name="Comments" ma:index="11" nillable="true" ma:displayName="Comment" ma:internalName="Comments">
      <xsd:simpleType>
        <xsd:restriction base="dms:Note">
          <xsd:maxLength value="255"/>
        </xsd:restriction>
      </xsd:simpleType>
    </xsd:element>
    <xsd:element name="Language" ma:index="12" nillable="true" ma:displayName="Language" ma:default="English (en)" ma:description="Document Language" ma:internalName="Language" ma:readOnly="false">
      <xsd:simpleType>
        <xsd:restriction base="dms:Choice">
          <xsd:enumeration value="Arabic (ar)"/>
          <xsd:enumeration value="Bulgarian (bg)"/>
          <xsd:enumeration value="Chinese (zh)"/>
          <xsd:enumeration value="Croatian (hr)"/>
          <xsd:enumeration value="Czech (cs)"/>
          <xsd:enumeration value="Danish (da)"/>
          <xsd:enumeration value="Dutch (nl)"/>
          <xsd:enumeration value="English (en)"/>
          <xsd:enumeration value="Estonian (et)"/>
          <xsd:enumeration value="Finnish (fi)"/>
          <xsd:enumeration value="French (fr)"/>
          <xsd:enumeration value="German (de)"/>
          <xsd:enumeration value="Greek (el)"/>
          <xsd:enumeration value="Hebrew (he)"/>
          <xsd:enumeration value="Hindi (hi)"/>
          <xsd:enumeration value="Hungarian (hu)"/>
          <xsd:enumeration value="Indonesian (id)"/>
          <xsd:enumeration value="Italian (it)"/>
          <xsd:enumeration value="Japanese (ja)"/>
          <xsd:enumeration value="Korean (ko)"/>
          <xsd:enumeration value="Latvian (lv)"/>
          <xsd:enumeration value="Lithuanian (lt)"/>
          <xsd:enumeration value="Malay (ms)"/>
          <xsd:enumeration value="Norwegian (no)"/>
          <xsd:enumeration value="Polish (pl)"/>
          <xsd:enumeration value="Portuguese (pt)"/>
          <xsd:enumeration value="Romanian (ro)"/>
          <xsd:enumeration value="Russian (ru)"/>
          <xsd:enumeration value="Serbian (sr)"/>
          <xsd:enumeration value="Slovak (sk)"/>
          <xsd:enumeration value="Slovenian (sl)"/>
          <xsd:enumeration value="Spanish (es)"/>
          <xsd:enumeration value="Swedish (sv)"/>
          <xsd:enumeration value="Thai (th)"/>
          <xsd:enumeration value="Turkish (tr)"/>
          <xsd:enumeration value="Ukrainian (uk)"/>
          <xsd:enumeration value="Urdu (ur)"/>
          <xsd:enumeration value="Vietnamese (vi)"/>
        </xsd:restriction>
      </xsd:simpleType>
    </xsd:element>
    <xsd:element name="Owner" ma:index="13" nillable="true" ma:displayName="Owner of the Document" ma:description="Owner of the Document" ma:internalName="Owner_x0020_of_x0020_the_x0020_Document" ma:readOnly="false">
      <xsd:simpleType>
        <xsd:restriction base="dms:Text"/>
      </xsd:simpleType>
    </xsd:element>
    <xsd:element name="SecurityClass" ma:index="14" nillable="true" ma:displayName="Security Class" ma:default="Internal" ma:description="Security Class of Document" ma:internalName="SecurityClass" ma:readOnly="false">
      <xsd:simpleType>
        <xsd:restriction base="dms:Choice">
          <xsd:enumeration value="Internal"/>
          <xsd:enumeration value="Public"/>
          <xsd:enumeration value="Confidential"/>
        </xsd:restriction>
      </xsd:simpleType>
    </xsd:element>
    <xsd:element name="ValidUntil" ma:index="15" nillable="true" ma:displayName="Valid Until" ma:description="Document Valid Until" ma:format="DateOnly" ma:internalName="Valid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1d50f-9ce7-44a3-ac68-1a2dd1c73278" elementFormDefault="qualified">
    <xsd:import namespace="http://schemas.microsoft.com/office/2006/documentManagement/types"/>
    <xsd:import namespace="http://schemas.microsoft.com/office/infopath/2007/PartnerControls"/>
    <xsd:element name="OrgFileExt" ma:index="16" nillable="true" ma:displayName="Orginal Ext" ma:internalName="OrgFileExt" ma:readOnly="true">
      <xsd:simpleType>
        <xsd:restriction base="dms:Text"/>
      </xsd:simpleType>
    </xsd:element>
    <xsd:element name="CurItemExt" ma:index="17" nillable="true" ma:displayName="Current Ext" ma:internalName="CurItemExt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9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English (en)</Language>
    <Status xmlns="http://schemas.microsoft.com/sharepoint/v3">Draft</Status>
    <Owner xmlns="http://schemas.microsoft.com/sharepoint/v3" xsi:nil="true"/>
    <ValidUntil xmlns="http://schemas.microsoft.com/sharepoint/v3" xsi:nil="true"/>
    <SecurityClass xmlns="http://schemas.microsoft.com/sharepoint/v3">Internal</SecurityClass>
    <Comment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DE48C8-3D76-45C4-B3D2-AB16593C9A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eb1d50f-9ce7-44a3-ac68-1a2dd1c732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171E50-560A-4FB2-91BE-2A249292EC79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beb1d50f-9ce7-44a3-ac68-1a2dd1c73278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961655-6A3C-43A6-9B5C-CADCAAB476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AST Conti 16x9</Template>
  <TotalTime>0</TotalTime>
  <Words>1187</Words>
  <Application>Microsoft Office PowerPoint</Application>
  <PresentationFormat>On-screen Show (16:9)</PresentationFormat>
  <Paragraphs>313</Paragraphs>
  <Slides>28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 Light</vt:lpstr>
      <vt:lpstr>Wingdings</vt:lpstr>
      <vt:lpstr>AST Conti 16x9</vt:lpstr>
      <vt:lpstr>Visio</vt:lpstr>
      <vt:lpstr>ADAS Engineering China Training</vt:lpstr>
      <vt:lpstr>Training Target </vt:lpstr>
      <vt:lpstr>Training Agenda</vt:lpstr>
      <vt:lpstr>HLA Algorithm Architecture</vt:lpstr>
      <vt:lpstr>LSD </vt:lpstr>
      <vt:lpstr>LSD </vt:lpstr>
      <vt:lpstr>LSD: Segmentation</vt:lpstr>
      <vt:lpstr>Detail of Segmentation (1/3)</vt:lpstr>
      <vt:lpstr>Detail of Segmentation (2/3)</vt:lpstr>
      <vt:lpstr>Detail of Segmentation (3/3)</vt:lpstr>
      <vt:lpstr>LSD: Tracking</vt:lpstr>
      <vt:lpstr>Detail of Tracking</vt:lpstr>
      <vt:lpstr>LSD: Analysis</vt:lpstr>
      <vt:lpstr>Detail of Analysis</vt:lpstr>
      <vt:lpstr>HLA</vt:lpstr>
      <vt:lpstr>HLA Turn Off Reason</vt:lpstr>
      <vt:lpstr>PowerPoint Presentation</vt:lpstr>
      <vt:lpstr>TSA Algorithm Architecture</vt:lpstr>
      <vt:lpstr>SR</vt:lpstr>
      <vt:lpstr>SR</vt:lpstr>
      <vt:lpstr>SR</vt:lpstr>
      <vt:lpstr>SR</vt:lpstr>
      <vt:lpstr>SR</vt:lpstr>
      <vt:lpstr>TSA</vt:lpstr>
      <vt:lpstr>TSA </vt:lpstr>
      <vt:lpstr>PowerPoint Presentation</vt:lpstr>
      <vt:lpstr>Thank you for your attention!</vt:lpstr>
      <vt:lpstr>PowerPoint Presentation</vt:lpstr>
    </vt:vector>
  </TitlesOfParts>
  <Company>Continental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uidp6926</dc:creator>
  <cp:lastModifiedBy>Yefei, Wei (uia70152)</cp:lastModifiedBy>
  <cp:revision>45</cp:revision>
  <dcterms:created xsi:type="dcterms:W3CDTF">2017-03-02T03:27:41Z</dcterms:created>
  <dcterms:modified xsi:type="dcterms:W3CDTF">2021-03-15T09:36:03Z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115900</vt:r8>
  </property>
  <property fmtid="{D5CDD505-2E9C-101B-9397-08002B2CF9AE}" pid="3" name="ContentTypeId">
    <vt:lpwstr>0x010100C54AEFCD9DBB4E319E8DEF77F32B830D00DEA60A3FE91E034FA8AF177ED721BBF0</vt:lpwstr>
  </property>
</Properties>
</file>